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1"/>
  </p:notesMasterIdLst>
  <p:sldIdLst>
    <p:sldId id="256" r:id="rId2"/>
    <p:sldId id="579" r:id="rId3"/>
    <p:sldId id="624" r:id="rId4"/>
    <p:sldId id="625" r:id="rId5"/>
    <p:sldId id="626" r:id="rId6"/>
    <p:sldId id="627" r:id="rId7"/>
    <p:sldId id="628" r:id="rId8"/>
    <p:sldId id="629" r:id="rId9"/>
    <p:sldId id="606" r:id="rId10"/>
    <p:sldId id="262" r:id="rId11"/>
    <p:sldId id="263" r:id="rId12"/>
    <p:sldId id="516" r:id="rId13"/>
    <p:sldId id="265" r:id="rId14"/>
    <p:sldId id="607" r:id="rId15"/>
    <p:sldId id="558" r:id="rId16"/>
    <p:sldId id="591" r:id="rId17"/>
    <p:sldId id="592" r:id="rId18"/>
    <p:sldId id="593" r:id="rId19"/>
    <p:sldId id="594" r:id="rId20"/>
    <p:sldId id="595" r:id="rId21"/>
    <p:sldId id="596" r:id="rId22"/>
    <p:sldId id="597" r:id="rId23"/>
    <p:sldId id="598" r:id="rId24"/>
    <p:sldId id="609" r:id="rId25"/>
    <p:sldId id="611" r:id="rId26"/>
    <p:sldId id="610" r:id="rId27"/>
    <p:sldId id="612" r:id="rId28"/>
    <p:sldId id="613" r:id="rId29"/>
    <p:sldId id="614" r:id="rId30"/>
    <p:sldId id="599" r:id="rId31"/>
    <p:sldId id="600" r:id="rId32"/>
    <p:sldId id="601" r:id="rId33"/>
    <p:sldId id="602" r:id="rId34"/>
    <p:sldId id="603" r:id="rId35"/>
    <p:sldId id="604" r:id="rId36"/>
    <p:sldId id="616" r:id="rId37"/>
    <p:sldId id="617" r:id="rId38"/>
    <p:sldId id="618" r:id="rId39"/>
    <p:sldId id="619" r:id="rId40"/>
    <p:sldId id="620" r:id="rId41"/>
    <p:sldId id="621" r:id="rId42"/>
    <p:sldId id="622" r:id="rId43"/>
    <p:sldId id="623" r:id="rId44"/>
    <p:sldId id="362" r:id="rId45"/>
    <p:sldId id="355" r:id="rId46"/>
    <p:sldId id="378" r:id="rId47"/>
    <p:sldId id="390" r:id="rId48"/>
    <p:sldId id="608" r:id="rId49"/>
    <p:sldId id="615"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45"/>
    <p:restoredTop sz="77289"/>
  </p:normalViewPr>
  <p:slideViewPr>
    <p:cSldViewPr snapToGrid="0" snapToObjects="1">
      <p:cViewPr varScale="1">
        <p:scale>
          <a:sx n="109" d="100"/>
          <a:sy n="109" d="100"/>
        </p:scale>
        <p:origin x="8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D3653-9E79-5C4D-8011-4255A78CAC35}" type="datetimeFigureOut">
              <a:rPr lang="en-US" smtClean="0"/>
              <a:t>6/26/24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564E20-9EA2-8947-B25E-DCABC392F652}" type="slidenum">
              <a:rPr lang="en-US" smtClean="0"/>
              <a:t>‹#›</a:t>
            </a:fld>
            <a:endParaRPr lang="en-US"/>
          </a:p>
        </p:txBody>
      </p:sp>
    </p:spTree>
    <p:extLst>
      <p:ext uri="{BB962C8B-B14F-4D97-AF65-F5344CB8AC3E}">
        <p14:creationId xmlns:p14="http://schemas.microsoft.com/office/powerpoint/2010/main" val="3456873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a:t>
            </a:r>
          </a:p>
          <a:p>
            <a:endParaRPr lang="en-US" dirty="0"/>
          </a:p>
          <a:p>
            <a:r>
              <a:rPr lang="en-US" dirty="0"/>
              <a:t>We will also discuss the important role of reproducible data analysis and how R can help us with this.</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908121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I'm here just to give you a quick introduction after which we'll dive right into the meat of the workshop.</a:t>
            </a:r>
          </a:p>
        </p:txBody>
      </p:sp>
    </p:spTree>
    <p:extLst>
      <p:ext uri="{BB962C8B-B14F-4D97-AF65-F5344CB8AC3E}">
        <p14:creationId xmlns:p14="http://schemas.microsoft.com/office/powerpoint/2010/main" val="4199589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Obviously we would love for those who are here today to all walk away and just start coding but the reality is that while that would be great we also have a set of more modest if more important goals</a:t>
            </a:r>
          </a:p>
          <a:p>
            <a:pPr>
              <a:buNone/>
            </a:pPr>
            <a:endParaRPr lang="en-US" dirty="0">
              <a:latin typeface="Calibri"/>
              <a:cs typeface="Calibri"/>
            </a:endParaRPr>
          </a:p>
          <a:p>
            <a:pPr marL="288925" lvl="1" indent="-288925">
              <a:buFont typeface="Arial,Sans-Serif"/>
              <a:buChar char="•"/>
            </a:pPr>
            <a:r>
              <a:rPr lang="en-US" dirty="0">
                <a:latin typeface="Calibri"/>
                <a:cs typeface="Calibri"/>
              </a:rPr>
              <a:t>We're here to </a:t>
            </a:r>
            <a:r>
              <a:rPr lang="en-US" dirty="0"/>
              <a:t>Advocate for the use of R as a means of improving reproducibility in clinical data analysis and I cannot emphasize enough how strongly we feel about this point</a:t>
            </a:r>
          </a:p>
          <a:p>
            <a:pPr marL="288925" lvl="1" indent="-288925">
              <a:buFont typeface="Arial,Sans-Serif"/>
              <a:buChar char="•"/>
            </a:pPr>
            <a:r>
              <a:rPr lang="en-US" dirty="0"/>
              <a:t>As we review this we will demonstrate how we can use R perform analyses of laboratory operational data</a:t>
            </a:r>
          </a:p>
          <a:p>
            <a:pPr marL="288925" lvl="1" indent="-288925">
              <a:buFont typeface="Arial,Sans-Serif"/>
              <a:buChar char="•"/>
            </a:pPr>
            <a:r>
              <a:rPr lang="en-US" dirty="0"/>
              <a:t>And we also hope to establish a baseline understanding of what tidy data is and how to implement a 'tidy' approach to data analysis within the framework of R</a:t>
            </a:r>
          </a:p>
        </p:txBody>
      </p:sp>
    </p:spTree>
    <p:extLst>
      <p:ext uri="{BB962C8B-B14F-4D97-AF65-F5344CB8AC3E}">
        <p14:creationId xmlns:p14="http://schemas.microsoft.com/office/powerpoint/2010/main" val="1664757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meat of the workshop are the sessions each of which </a:t>
            </a:r>
            <a:r>
              <a:rPr lang="en-US" baseline="0" dirty="0"/>
              <a:t>will cover discrete subjects or components of R in a data analysis. The sessions have a </a:t>
            </a:r>
            <a:r>
              <a:rPr lang="en-US" baseline="0" dirty="0" err="1"/>
              <a:t>powerpoint</a:t>
            </a:r>
            <a:r>
              <a:rPr lang="en-US" baseline="0" dirty="0"/>
              <a:t> associated with it as well as an R script.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We'll be describing a specific function or topic in the context of the </a:t>
            </a:r>
            <a:r>
              <a:rPr lang="en-US" baseline="0" dirty="0" err="1"/>
              <a:t>powerpoint</a:t>
            </a:r>
            <a:r>
              <a:rPr lang="en-US" baseline="0" dirty="0"/>
              <a:t> – all of which are included in the coursebook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dirty="0"/>
          </a:p>
        </p:txBody>
      </p:sp>
    </p:spTree>
    <p:extLst>
      <p:ext uri="{BB962C8B-B14F-4D97-AF65-F5344CB8AC3E}">
        <p14:creationId xmlns:p14="http://schemas.microsoft.com/office/powerpoint/2010/main" val="2317464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a:solidFill>
                  <a:srgbClr val="333333"/>
                </a:solidFill>
                <a:latin typeface="Arial" panose="020B0604020202020204" pitchFamily="34" charset="0"/>
                <a:cs typeface="Arial" panose="020B0604020202020204" pitchFamily="34" charset="0"/>
              </a:rPr>
              <a:t> OK to lean on some excel, we all do 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726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a:t>
            </a:r>
          </a:p>
          <a:p>
            <a:endParaRPr lang="en-US" dirty="0"/>
          </a:p>
          <a:p>
            <a:r>
              <a:rPr lang="en-US" dirty="0"/>
              <a:t>We will also discuss the important role of reproducible data analysis and how R can help us with this.</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3225989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075846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828841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highlight the importance of reproducibility, let’s consider the following case.</a:t>
            </a:r>
          </a:p>
          <a:p>
            <a:endParaRPr lang="en-US" baseline="0" dirty="0"/>
          </a:p>
          <a:p>
            <a:r>
              <a:rPr lang="en-US" baseline="0" dirty="0"/>
              <a:t>In the mid-2000s, two researchers at Duke University tried to use microarray gene expression data of tumor cells to predict sensitivity to chemotherapeutic agents. This approach generated a lot of excitement at the time, and the resulting work was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 methods.</a:t>
            </a:r>
          </a:p>
          <a:p>
            <a:endParaRPr lang="en-US" baseline="0" dirty="0"/>
          </a:p>
          <a:p>
            <a:r>
              <a:rPr lang="en-US" baseline="0" dirty="0"/>
              <a:t>(**) Even more unfortunately, patients were enrolled in clinical trials and allocated based on flawed models, and in all likelihood patients were actually allocated to incorrect treatment arms.</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 </a:t>
            </a:r>
            <a:r>
              <a:rPr lang="en-US" dirty="0" err="1"/>
              <a:t>Baggerly</a:t>
            </a:r>
            <a:r>
              <a:rPr lang="en-US" dirty="0"/>
              <a:t> and Kevin Coombes, biostatisticians at MD Anderson uncovered the mistakes that led to these retractions, in painstaking work. Let’s look at one of the errors they found.</a:t>
            </a:r>
          </a:p>
          <a:p>
            <a:endParaRPr lang="en-US" baseline="0" dirty="0"/>
          </a:p>
          <a:p>
            <a:r>
              <a:rPr lang="en-US" baseline="0" dirty="0"/>
              <a:t>These are a few of the hundreds of microarray probe sets </a:t>
            </a:r>
            <a:r>
              <a:rPr lang="mr-IN" baseline="0" dirty="0"/>
              <a:t>–</a:t>
            </a:r>
            <a:r>
              <a:rPr lang="en-US" baseline="0" dirty="0"/>
              <a:t> each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might notice a pattern: the number of the probe set that Duke reported is exactly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delete one cell.  The result is that all the values in the affected column are shifted by one. This is a simple error to make, but as you might imagine, this error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you don’t have to be incompetent or negligent to make them.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critical barrier</a:t>
            </a:r>
            <a:r>
              <a:rPr lang="en-US" baseline="0" dirty="0"/>
              <a:t> to reproducibility was the tendency of investigators to use graphical user interface “point-and-click” type tools. These interactive tools usually don’t record user actions and because of this, they are fundamentally not reproducible.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You can do yourself a huge favor by using tools that promote reproducibility.</a:t>
            </a:r>
          </a:p>
          <a:p>
            <a:endParaRPr lang="en-US" baseline="0" dirty="0"/>
          </a:p>
          <a:p>
            <a:r>
              <a:rPr lang="en-US" baseline="0" dirty="0"/>
              <a:t>And if you are analyzing </a:t>
            </a:r>
            <a:r>
              <a:rPr lang="en-US" u="sng" baseline="0" dirty="0"/>
              <a:t>clinical</a:t>
            </a:r>
            <a:r>
              <a:rPr lang="en-US" baseline="0" dirty="0"/>
              <a:t> data and might affect patient management or public health based on your findings, that makes it so much more important that you take steps to assure your analysis is documented, free of errors, and reproducible by others.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15</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met us let's discuss for a moment how this workshop</a:t>
            </a:r>
            <a:r>
              <a:rPr lang="en-US" baseline="0" dirty="0"/>
              <a:t> is going to work</a:t>
            </a:r>
            <a:endParaRPr lang="en-US" dirty="0"/>
          </a:p>
        </p:txBody>
      </p:sp>
    </p:spTree>
    <p:extLst>
      <p:ext uri="{BB962C8B-B14F-4D97-AF65-F5344CB8AC3E}">
        <p14:creationId xmlns:p14="http://schemas.microsoft.com/office/powerpoint/2010/main" val="966821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C085D8A-9CAE-5C47-9CA8-75814F650544}" type="datetimeFigureOut">
              <a:rPr lang="en-US" smtClean="0"/>
              <a:t>6/26/24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070D86-A789-4044-8569-EB7759992B5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5738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085D8A-9CAE-5C47-9CA8-75814F650544}" type="datetimeFigureOut">
              <a:rPr lang="en-US" smtClean="0"/>
              <a:t>6/26/24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3707941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085D8A-9CAE-5C47-9CA8-75814F650544}" type="datetimeFigureOut">
              <a:rPr lang="en-US" smtClean="0"/>
              <a:t>6/26/24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070D86-A789-4044-8569-EB7759992B5A}"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5045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2942069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211752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hasCustomPrompt="1"/>
          </p:nvPr>
        </p:nvSpPr>
        <p:spPr/>
        <p:txBody>
          <a:bodyPr/>
          <a:lstStyle>
            <a:lvl1pPr marL="91440" indent="-91440">
              <a:buFont typeface="Arial" panose="020B0604020202020204" pitchFamily="34" charset="0"/>
              <a:buChar char="•"/>
              <a:defRPr sz="3200" baseline="0"/>
            </a:lvl1pPr>
            <a:lvl2pPr>
              <a:defRPr sz="2800" baseline="0"/>
            </a:lvl2pPr>
            <a:lvl3pPr>
              <a:defRPr sz="2400" baseline="0"/>
            </a:lvl3pPr>
            <a:lvl4pPr>
              <a:defRPr sz="2000" baseline="0"/>
            </a:lvl4pPr>
            <a:lvl5pPr>
              <a:defRPr sz="1600" baseline="0"/>
            </a:lvl5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C085D8A-9CAE-5C47-9CA8-75814F650544}" type="datetimeFigureOut">
              <a:rPr lang="en-US" smtClean="0"/>
              <a:t>6/26/24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3041407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085D8A-9CAE-5C47-9CA8-75814F650544}" type="datetimeFigureOut">
              <a:rPr lang="en-US" smtClean="0"/>
              <a:t>6/26/24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070D86-A789-4044-8569-EB7759992B5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635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085D8A-9CAE-5C47-9CA8-75814F650544}" type="datetimeFigureOut">
              <a:rPr lang="en-US" smtClean="0"/>
              <a:t>6/26/24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2063973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085D8A-9CAE-5C47-9CA8-75814F650544}" type="datetimeFigureOut">
              <a:rPr lang="en-US" smtClean="0"/>
              <a:t>6/26/24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1715686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085D8A-9CAE-5C47-9CA8-75814F650544}" type="datetimeFigureOut">
              <a:rPr lang="en-US" smtClean="0"/>
              <a:t>6/26/24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3962134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085D8A-9CAE-5C47-9CA8-75814F650544}" type="datetimeFigureOut">
              <a:rPr lang="en-US" smtClean="0"/>
              <a:t>6/26/24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1180686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085D8A-9CAE-5C47-9CA8-75814F650544}" type="datetimeFigureOut">
              <a:rPr lang="en-US" smtClean="0"/>
              <a:t>6/26/24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3060818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C085D8A-9CAE-5C47-9CA8-75814F650544}" type="datetimeFigureOut">
              <a:rPr lang="en-US" smtClean="0"/>
              <a:t>6/26/24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070D86-A789-4044-8569-EB7759992B5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469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C085D8A-9CAE-5C47-9CA8-75814F650544}" type="datetimeFigureOut">
              <a:rPr lang="en-US" smtClean="0"/>
              <a:t>6/26/24</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A4070D86-A789-4044-8569-EB7759992B5A}"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2339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13.tiff"/><Relationship Id="rId7"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tiff"/><Relationship Id="rId11" Type="http://schemas.openxmlformats.org/officeDocument/2006/relationships/image" Target="../media/image21.tiff"/><Relationship Id="rId5" Type="http://schemas.openxmlformats.org/officeDocument/2006/relationships/image" Target="../media/image15.tiff"/><Relationship Id="rId10" Type="http://schemas.openxmlformats.org/officeDocument/2006/relationships/image" Target="../media/image20.tiff"/><Relationship Id="rId4" Type="http://schemas.openxmlformats.org/officeDocument/2006/relationships/image" Target="../media/image14.tiff"/><Relationship Id="rId9" Type="http://schemas.openxmlformats.org/officeDocument/2006/relationships/image" Target="../media/image19.tiff"/></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bit.ly/dlmp-ops-data" TargetMode="External"/><Relationship Id="rId2" Type="http://schemas.openxmlformats.org/officeDocument/2006/relationships/hyperlink" Target="https://kb.labmed.uw.edu/display/HOME/Data+Dictionary+for+Data+Request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redcap.link/DLMPResearchDataRequestFor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xkcd.com/1179/" TargetMode="External"/><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depts.washington.edu/uwmedsec/restricted/guidance/encryption/approved-email-domain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mailto:labmedhelp@uw.edu"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mailto:labmedhelp@uw.edu"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pcmathias/dlmp-data-analysis-with-r" TargetMode="External"/><Relationship Id="rId2" Type="http://schemas.openxmlformats.org/officeDocument/2006/relationships/hyperlink" Target="https://rstudio.dlmp.uw.edu/" TargetMode="Externa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hyperlink" Target="https://forms.gle/TEMDjnKQUrxN9Egr8"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2D5B3-39DD-0F84-9D56-A9F4D94D5C47}"/>
              </a:ext>
            </a:extLst>
          </p:cNvPr>
          <p:cNvSpPr>
            <a:spLocks noGrp="1"/>
          </p:cNvSpPr>
          <p:nvPr>
            <p:ph type="ctrTitle"/>
          </p:nvPr>
        </p:nvSpPr>
        <p:spPr/>
        <p:txBody>
          <a:bodyPr/>
          <a:lstStyle/>
          <a:p>
            <a:r>
              <a:rPr lang="en-US" b="1" cap="none" dirty="0"/>
              <a:t>Data Analysis Basics</a:t>
            </a:r>
          </a:p>
        </p:txBody>
      </p:sp>
      <p:sp>
        <p:nvSpPr>
          <p:cNvPr id="3" name="Subtitle 2">
            <a:extLst>
              <a:ext uri="{FF2B5EF4-FFF2-40B4-BE49-F238E27FC236}">
                <a16:creationId xmlns:a16="http://schemas.microsoft.com/office/drawing/2014/main" id="{683DFD6D-7CDF-8D74-9078-31CF84D69DE0}"/>
              </a:ext>
            </a:extLst>
          </p:cNvPr>
          <p:cNvSpPr>
            <a:spLocks noGrp="1"/>
          </p:cNvSpPr>
          <p:nvPr>
            <p:ph type="subTitle" idx="1"/>
          </p:nvPr>
        </p:nvSpPr>
        <p:spPr/>
        <p:txBody>
          <a:bodyPr>
            <a:normAutofit/>
          </a:bodyPr>
          <a:lstStyle/>
          <a:p>
            <a:r>
              <a:rPr lang="en-US" sz="2800" dirty="0"/>
              <a:t>Patrick Mathias</a:t>
            </a:r>
          </a:p>
          <a:p>
            <a:r>
              <a:rPr lang="en-US" sz="2800" dirty="0"/>
              <a:t>Lab Medicine Core</a:t>
            </a:r>
          </a:p>
        </p:txBody>
      </p:sp>
    </p:spTree>
    <p:extLst>
      <p:ext uri="{BB962C8B-B14F-4D97-AF65-F5344CB8AC3E}">
        <p14:creationId xmlns:p14="http://schemas.microsoft.com/office/powerpoint/2010/main" val="3180917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299956"/>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052065"/>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612283"/>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
        <p:nvSpPr>
          <p:cNvPr id="5" name="TextBox 4">
            <a:extLst>
              <a:ext uri="{FF2B5EF4-FFF2-40B4-BE49-F238E27FC236}">
                <a16:creationId xmlns:a16="http://schemas.microsoft.com/office/drawing/2014/main" id="{12EFA9FD-61BB-C14D-A670-1AAB0AC55556}"/>
              </a:ext>
            </a:extLst>
          </p:cNvPr>
          <p:cNvSpPr txBox="1"/>
          <p:nvPr/>
        </p:nvSpPr>
        <p:spPr>
          <a:xfrm>
            <a:off x="-2" y="6296434"/>
            <a:ext cx="12280607" cy="523220"/>
          </a:xfrm>
          <a:prstGeom prst="rect">
            <a:avLst/>
          </a:prstGeom>
          <a:noFill/>
        </p:spPr>
        <p:txBody>
          <a:bodyPr wrap="square" rtlCol="0">
            <a:spAutoFit/>
          </a:bodyPr>
          <a:lstStyle/>
          <a:p>
            <a:pPr algn="ctr"/>
            <a:r>
              <a:rPr lang="en-US" sz="2800" dirty="0"/>
              <a:t>Highly recommended Keith </a:t>
            </a:r>
            <a:r>
              <a:rPr lang="en-US" sz="2800" dirty="0" err="1"/>
              <a:t>Baggerly</a:t>
            </a:r>
            <a:r>
              <a:rPr lang="en-US" sz="2800" dirty="0"/>
              <a:t> lecture: </a:t>
            </a:r>
            <a:r>
              <a:rPr lang="en-US" sz="2800" b="1" dirty="0"/>
              <a:t>https://</a:t>
            </a:r>
            <a:r>
              <a:rPr lang="en-US" sz="2800" b="1" dirty="0" err="1"/>
              <a:t>bit.ly</a:t>
            </a:r>
            <a:r>
              <a:rPr lang="en-US" sz="2800" b="1" dirty="0"/>
              <a:t>/</a:t>
            </a:r>
            <a:r>
              <a:rPr lang="en-US" sz="2800" b="1" dirty="0" err="1"/>
              <a:t>duke_scandal</a:t>
            </a:r>
            <a:endParaRPr lang="en-US" sz="2800" b="1"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inherently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9637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92CCE-4231-58CE-433D-EAF47DE9DC07}"/>
              </a:ext>
            </a:extLst>
          </p:cNvPr>
          <p:cNvSpPr>
            <a:spLocks noGrp="1"/>
          </p:cNvSpPr>
          <p:nvPr>
            <p:ph type="title"/>
          </p:nvPr>
        </p:nvSpPr>
        <p:spPr/>
        <p:txBody>
          <a:bodyPr/>
          <a:lstStyle/>
          <a:p>
            <a:r>
              <a:rPr lang="en-US" dirty="0"/>
              <a:t>Reproducibility can be achieved when the following criteria are met</a:t>
            </a:r>
          </a:p>
        </p:txBody>
      </p:sp>
      <p:sp>
        <p:nvSpPr>
          <p:cNvPr id="3" name="Content Placeholder 2">
            <a:extLst>
              <a:ext uri="{FF2B5EF4-FFF2-40B4-BE49-F238E27FC236}">
                <a16:creationId xmlns:a16="http://schemas.microsoft.com/office/drawing/2014/main" id="{462ED18C-BE6C-67E6-CBA1-9D3ABB106B79}"/>
              </a:ext>
            </a:extLst>
          </p:cNvPr>
          <p:cNvSpPr>
            <a:spLocks noGrp="1"/>
          </p:cNvSpPr>
          <p:nvPr>
            <p:ph idx="1"/>
          </p:nvPr>
        </p:nvSpPr>
        <p:spPr/>
        <p:txBody>
          <a:bodyPr/>
          <a:lstStyle/>
          <a:p>
            <a:pPr lvl="1"/>
            <a:r>
              <a:rPr lang="en-US" sz="3600" dirty="0"/>
              <a:t>All methods are fully reported</a:t>
            </a:r>
          </a:p>
          <a:p>
            <a:pPr lvl="1"/>
            <a:r>
              <a:rPr lang="en-US" sz="3600" dirty="0"/>
              <a:t>All data and files used for the analysis are available</a:t>
            </a:r>
          </a:p>
          <a:p>
            <a:pPr lvl="1"/>
            <a:r>
              <a:rPr lang="en-US" sz="3600" dirty="0"/>
              <a:t>The process of analyzing raw data is well reported and preserved</a:t>
            </a:r>
          </a:p>
          <a:p>
            <a:pPr lvl="1"/>
            <a:endParaRPr lang="en-US" sz="3600" dirty="0"/>
          </a:p>
          <a:p>
            <a:pPr marL="128016" lvl="1" indent="0">
              <a:buNone/>
            </a:pPr>
            <a:r>
              <a:rPr lang="en-US" sz="3600" b="1" i="0" dirty="0">
                <a:solidFill>
                  <a:srgbClr val="000000"/>
                </a:solidFill>
                <a:effectLst/>
                <a:latin typeface="open sans" panose="020B0606030504020204" pitchFamily="34" charset="0"/>
              </a:rPr>
              <a:t>Same data</a:t>
            </a:r>
            <a:r>
              <a:rPr lang="en-US" sz="3600" b="0" i="0" dirty="0">
                <a:solidFill>
                  <a:srgbClr val="000000"/>
                </a:solidFill>
                <a:effectLst/>
                <a:latin typeface="open sans" panose="020B0606030504020204" pitchFamily="34" charset="0"/>
              </a:rPr>
              <a:t> </a:t>
            </a:r>
            <a:r>
              <a:rPr lang="en-US" sz="3600" b="1" i="0" dirty="0">
                <a:solidFill>
                  <a:srgbClr val="000000"/>
                </a:solidFill>
                <a:effectLst/>
                <a:latin typeface="open sans" panose="020B0606030504020204" pitchFamily="34" charset="0"/>
              </a:rPr>
              <a:t>+</a:t>
            </a:r>
            <a:r>
              <a:rPr lang="en-US" sz="3600" b="0" i="0" dirty="0">
                <a:solidFill>
                  <a:srgbClr val="000000"/>
                </a:solidFill>
                <a:effectLst/>
                <a:latin typeface="open sans" panose="020B0606030504020204" pitchFamily="34" charset="0"/>
              </a:rPr>
              <a:t> </a:t>
            </a:r>
            <a:r>
              <a:rPr lang="en-US" sz="3600" b="1" i="0" dirty="0">
                <a:solidFill>
                  <a:srgbClr val="000000"/>
                </a:solidFill>
                <a:effectLst/>
                <a:latin typeface="open sans" panose="020B0606030504020204" pitchFamily="34" charset="0"/>
              </a:rPr>
              <a:t>Same script</a:t>
            </a:r>
            <a:r>
              <a:rPr lang="en-US" sz="3600" b="0" i="0" dirty="0">
                <a:solidFill>
                  <a:srgbClr val="000000"/>
                </a:solidFill>
                <a:effectLst/>
                <a:latin typeface="open sans" panose="020B0606030504020204" pitchFamily="34" charset="0"/>
              </a:rPr>
              <a:t> </a:t>
            </a:r>
            <a:r>
              <a:rPr lang="en-US" sz="3600" b="1" i="0" dirty="0">
                <a:solidFill>
                  <a:srgbClr val="000000"/>
                </a:solidFill>
                <a:effectLst/>
                <a:latin typeface="open sans" panose="020B0606030504020204" pitchFamily="34" charset="0"/>
              </a:rPr>
              <a:t>=</a:t>
            </a:r>
            <a:r>
              <a:rPr lang="en-US" sz="3600" b="0" i="0" dirty="0">
                <a:solidFill>
                  <a:srgbClr val="000000"/>
                </a:solidFill>
                <a:effectLst/>
                <a:latin typeface="open sans" panose="020B0606030504020204" pitchFamily="34" charset="0"/>
              </a:rPr>
              <a:t> </a:t>
            </a:r>
            <a:r>
              <a:rPr lang="en-US" sz="3600" b="1" i="0" dirty="0">
                <a:solidFill>
                  <a:srgbClr val="000000"/>
                </a:solidFill>
                <a:effectLst/>
                <a:latin typeface="open sans" panose="020B0606030504020204" pitchFamily="34" charset="0"/>
              </a:rPr>
              <a:t>Same results</a:t>
            </a:r>
            <a:endParaRPr lang="en-US" sz="3600" dirty="0"/>
          </a:p>
          <a:p>
            <a:endParaRPr lang="en-US" dirty="0"/>
          </a:p>
        </p:txBody>
      </p:sp>
      <p:sp>
        <p:nvSpPr>
          <p:cNvPr id="4" name="TextBox 3">
            <a:extLst>
              <a:ext uri="{FF2B5EF4-FFF2-40B4-BE49-F238E27FC236}">
                <a16:creationId xmlns:a16="http://schemas.microsoft.com/office/drawing/2014/main" id="{C5CFBAE8-0D66-DB4E-29A0-C8D780F95105}"/>
              </a:ext>
            </a:extLst>
          </p:cNvPr>
          <p:cNvSpPr txBox="1"/>
          <p:nvPr/>
        </p:nvSpPr>
        <p:spPr>
          <a:xfrm>
            <a:off x="0" y="6488668"/>
            <a:ext cx="8296507" cy="369332"/>
          </a:xfrm>
          <a:prstGeom prst="rect">
            <a:avLst/>
          </a:prstGeom>
          <a:noFill/>
        </p:spPr>
        <p:txBody>
          <a:bodyPr wrap="square" rtlCol="0">
            <a:spAutoFit/>
          </a:bodyPr>
          <a:lstStyle/>
          <a:p>
            <a:r>
              <a:rPr lang="en-US" dirty="0"/>
              <a:t>https://</a:t>
            </a:r>
            <a:r>
              <a:rPr lang="en-US" dirty="0" err="1"/>
              <a:t>www.r-bloggers.com</a:t>
            </a:r>
            <a:r>
              <a:rPr lang="en-US" dirty="0"/>
              <a:t>/2016/06/what-is-reproducible-research/</a:t>
            </a:r>
          </a:p>
        </p:txBody>
      </p:sp>
    </p:spTree>
    <p:extLst>
      <p:ext uri="{BB962C8B-B14F-4D97-AF65-F5344CB8AC3E}">
        <p14:creationId xmlns:p14="http://schemas.microsoft.com/office/powerpoint/2010/main" val="2604189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1630053"/>
            <a:ext cx="6449902" cy="2878137"/>
          </a:xfrm>
        </p:spPr>
        <p:txBody>
          <a:bodyPr>
            <a:noAutofit/>
          </a:bodyPr>
          <a:lstStyle/>
          <a:p>
            <a:pPr marL="0" indent="0">
              <a:buNone/>
            </a:pPr>
            <a:r>
              <a:rPr lang="en-US" sz="2800" dirty="0"/>
              <a:t>“Can we redo the analysis with this month’s data?”</a:t>
            </a:r>
            <a:endParaRPr lang="is-IS" sz="2800" dirty="0"/>
          </a:p>
          <a:p>
            <a:pPr marL="0" indent="0">
              <a:buNone/>
            </a:pPr>
            <a:endParaRPr lang="is-IS" sz="2800" dirty="0"/>
          </a:p>
          <a:p>
            <a:pPr marL="0" indent="0">
              <a:buNone/>
            </a:pPr>
            <a:r>
              <a:rPr lang="is-IS" sz="2800" dirty="0"/>
              <a:t>“Why do the data in Table 1 not seem to agree with Figure 2?”</a:t>
            </a:r>
          </a:p>
          <a:p>
            <a:pPr marL="0" indent="0">
              <a:buNone/>
            </a:pPr>
            <a:endParaRPr lang="is-IS" sz="2800" dirty="0"/>
          </a:p>
          <a:p>
            <a:pPr marL="0" indent="0">
              <a:buNone/>
            </a:pPr>
            <a:r>
              <a:rPr lang="is-IS" sz="2800" dirty="0"/>
              <a:t>“Why did I decide to omit these six samples from my analysis?”</a:t>
            </a:r>
            <a:endParaRPr lang="en-US" sz="2800" dirty="0"/>
          </a:p>
        </p:txBody>
      </p:sp>
      <p:sp>
        <p:nvSpPr>
          <p:cNvPr id="6" name="Title 1"/>
          <p:cNvSpPr txBox="1">
            <a:spLocks/>
          </p:cNvSpPr>
          <p:nvPr/>
        </p:nvSpPr>
        <p:spPr>
          <a:xfrm>
            <a:off x="1024128" y="5425464"/>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Principles of TIDY Data</a:t>
            </a:r>
          </a:p>
        </p:txBody>
      </p:sp>
    </p:spTree>
    <p:extLst>
      <p:ext uri="{BB962C8B-B14F-4D97-AF65-F5344CB8AC3E}">
        <p14:creationId xmlns:p14="http://schemas.microsoft.com/office/powerpoint/2010/main" val="4117224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58BBF9-C63F-7629-9A85-92297E3FAAC1}"/>
              </a:ext>
            </a:extLst>
          </p:cNvPr>
          <p:cNvSpPr>
            <a:spLocks noGrp="1"/>
          </p:cNvSpPr>
          <p:nvPr>
            <p:ph type="title"/>
          </p:nvPr>
        </p:nvSpPr>
        <p:spPr/>
        <p:txBody>
          <a:bodyPr/>
          <a:lstStyle/>
          <a:p>
            <a:r>
              <a:rPr lang="en-US" dirty="0"/>
              <a:t>Tidy Data Summarized</a:t>
            </a:r>
          </a:p>
        </p:txBody>
      </p:sp>
      <p:sp>
        <p:nvSpPr>
          <p:cNvPr id="4" name="Content Placeholder 3">
            <a:extLst>
              <a:ext uri="{FF2B5EF4-FFF2-40B4-BE49-F238E27FC236}">
                <a16:creationId xmlns:a16="http://schemas.microsoft.com/office/drawing/2014/main" id="{E0DE3468-B9D7-C314-90B8-8C0927EECAAD}"/>
              </a:ext>
            </a:extLst>
          </p:cNvPr>
          <p:cNvSpPr>
            <a:spLocks noGrp="1"/>
          </p:cNvSpPr>
          <p:nvPr>
            <p:ph idx="1"/>
          </p:nvPr>
        </p:nvSpPr>
        <p:spPr>
          <a:xfrm>
            <a:off x="5554494" y="2286000"/>
            <a:ext cx="6556442" cy="4023360"/>
          </a:xfrm>
        </p:spPr>
        <p:txBody>
          <a:bodyPr/>
          <a:lstStyle/>
          <a:p>
            <a:pPr marL="0" indent="0">
              <a:buNone/>
            </a:pPr>
            <a:r>
              <a:rPr lang="en-US" dirty="0"/>
              <a:t>A data set is </a:t>
            </a:r>
            <a:r>
              <a:rPr lang="en-US" b="1" dirty="0"/>
              <a:t>tidy</a:t>
            </a:r>
            <a:r>
              <a:rPr lang="en-US" dirty="0"/>
              <a:t> if:</a:t>
            </a:r>
          </a:p>
          <a:p>
            <a:endParaRPr lang="en-US" dirty="0"/>
          </a:p>
          <a:p>
            <a:pPr marL="342900" indent="-342900">
              <a:buAutoNum type="arabicPeriod"/>
            </a:pPr>
            <a:r>
              <a:rPr lang="en-US" dirty="0"/>
              <a:t> Each </a:t>
            </a:r>
            <a:r>
              <a:rPr lang="en-US" b="1" dirty="0">
                <a:solidFill>
                  <a:schemeClr val="accent2"/>
                </a:solidFill>
              </a:rPr>
              <a:t>variable</a:t>
            </a:r>
            <a:r>
              <a:rPr lang="en-US" dirty="0"/>
              <a:t> is in its own </a:t>
            </a:r>
            <a:r>
              <a:rPr lang="en-US" b="1" dirty="0">
                <a:solidFill>
                  <a:schemeClr val="accent2"/>
                </a:solidFill>
              </a:rPr>
              <a:t>column</a:t>
            </a:r>
            <a:endParaRPr lang="en-US" dirty="0">
              <a:solidFill>
                <a:schemeClr val="accent2"/>
              </a:solidFill>
            </a:endParaRPr>
          </a:p>
          <a:p>
            <a:pPr marL="342900" indent="-342900">
              <a:buAutoNum type="arabicPeriod"/>
            </a:pPr>
            <a:r>
              <a:rPr lang="en-US" dirty="0"/>
              <a:t> Each </a:t>
            </a:r>
            <a:r>
              <a:rPr lang="en-US" b="1" dirty="0">
                <a:solidFill>
                  <a:srgbClr val="92D050"/>
                </a:solidFill>
              </a:rPr>
              <a:t>observation</a:t>
            </a:r>
            <a:r>
              <a:rPr lang="en-US" dirty="0"/>
              <a:t> is in its own </a:t>
            </a:r>
            <a:r>
              <a:rPr lang="en-US" b="1" dirty="0">
                <a:solidFill>
                  <a:srgbClr val="92D050"/>
                </a:solidFill>
              </a:rPr>
              <a:t>row</a:t>
            </a:r>
            <a:endParaRPr lang="en-US" dirty="0">
              <a:solidFill>
                <a:srgbClr val="92D050"/>
              </a:solidFill>
            </a:endParaRPr>
          </a:p>
          <a:p>
            <a:pPr marL="342900" indent="-342900">
              <a:buAutoNum type="arabicPeriod"/>
            </a:pPr>
            <a:r>
              <a:rPr lang="en-US" dirty="0"/>
              <a:t> Each </a:t>
            </a:r>
            <a:r>
              <a:rPr lang="en-US" b="1" dirty="0">
                <a:solidFill>
                  <a:srgbClr val="FFC000"/>
                </a:solidFill>
              </a:rPr>
              <a:t>value</a:t>
            </a:r>
            <a:r>
              <a:rPr lang="en-US" b="1" dirty="0"/>
              <a:t> </a:t>
            </a:r>
            <a:r>
              <a:rPr lang="en-US" dirty="0"/>
              <a:t>is in its own </a:t>
            </a:r>
            <a:r>
              <a:rPr lang="en-US" b="1" dirty="0">
                <a:solidFill>
                  <a:srgbClr val="FFC000"/>
                </a:solidFill>
              </a:rPr>
              <a:t>cell</a:t>
            </a:r>
            <a:endParaRPr lang="en-US" dirty="0">
              <a:solidFill>
                <a:srgbClr val="FFC000"/>
              </a:solidFill>
            </a:endParaRPr>
          </a:p>
          <a:p>
            <a:endParaRPr lang="en-US" dirty="0"/>
          </a:p>
        </p:txBody>
      </p:sp>
      <p:pic>
        <p:nvPicPr>
          <p:cNvPr id="8" name="Picture 7">
            <a:extLst>
              <a:ext uri="{FF2B5EF4-FFF2-40B4-BE49-F238E27FC236}">
                <a16:creationId xmlns:a16="http://schemas.microsoft.com/office/drawing/2014/main" id="{DB9E0A89-F131-0BAD-1C0C-D6855023842A}"/>
              </a:ext>
            </a:extLst>
          </p:cNvPr>
          <p:cNvPicPr>
            <a:picLocks noChangeAspect="1"/>
          </p:cNvPicPr>
          <p:nvPr/>
        </p:nvPicPr>
        <p:blipFill>
          <a:blip r:embed="rId2"/>
          <a:stretch>
            <a:fillRect/>
          </a:stretch>
        </p:blipFill>
        <p:spPr>
          <a:xfrm>
            <a:off x="486902" y="2941999"/>
            <a:ext cx="4554116" cy="2025833"/>
          </a:xfrm>
          <a:prstGeom prst="rect">
            <a:avLst/>
          </a:prstGeom>
        </p:spPr>
      </p:pic>
      <p:pic>
        <p:nvPicPr>
          <p:cNvPr id="9" name="Picture 8">
            <a:extLst>
              <a:ext uri="{FF2B5EF4-FFF2-40B4-BE49-F238E27FC236}">
                <a16:creationId xmlns:a16="http://schemas.microsoft.com/office/drawing/2014/main" id="{BC22CCC3-487E-0AE6-9B2A-CE4C71015D42}"/>
              </a:ext>
            </a:extLst>
          </p:cNvPr>
          <p:cNvPicPr>
            <a:picLocks noChangeAspect="1"/>
          </p:cNvPicPr>
          <p:nvPr/>
        </p:nvPicPr>
        <p:blipFill>
          <a:blip r:embed="rId3"/>
          <a:stretch>
            <a:fillRect/>
          </a:stretch>
        </p:blipFill>
        <p:spPr>
          <a:xfrm>
            <a:off x="-101160" y="3270620"/>
            <a:ext cx="5730240" cy="1697212"/>
          </a:xfrm>
          <a:prstGeom prst="rect">
            <a:avLst/>
          </a:prstGeom>
        </p:spPr>
      </p:pic>
      <p:pic>
        <p:nvPicPr>
          <p:cNvPr id="10" name="Picture 9">
            <a:extLst>
              <a:ext uri="{FF2B5EF4-FFF2-40B4-BE49-F238E27FC236}">
                <a16:creationId xmlns:a16="http://schemas.microsoft.com/office/drawing/2014/main" id="{97302A52-095E-2CA6-670E-34CB90CA9B52}"/>
              </a:ext>
            </a:extLst>
          </p:cNvPr>
          <p:cNvPicPr>
            <a:picLocks noChangeAspect="1"/>
          </p:cNvPicPr>
          <p:nvPr/>
        </p:nvPicPr>
        <p:blipFill rotWithShape="1">
          <a:blip r:embed="rId4"/>
          <a:srcRect t="18386"/>
          <a:stretch/>
        </p:blipFill>
        <p:spPr>
          <a:xfrm>
            <a:off x="492060" y="3312353"/>
            <a:ext cx="4548958" cy="1697212"/>
          </a:xfrm>
          <a:prstGeom prst="rect">
            <a:avLst/>
          </a:prstGeom>
        </p:spPr>
      </p:pic>
      <p:sp>
        <p:nvSpPr>
          <p:cNvPr id="11" name="Rectangle 10">
            <a:extLst>
              <a:ext uri="{FF2B5EF4-FFF2-40B4-BE49-F238E27FC236}">
                <a16:creationId xmlns:a16="http://schemas.microsoft.com/office/drawing/2014/main" id="{99E94FF1-27C6-C3DB-1AFE-45D67635599F}"/>
              </a:ext>
            </a:extLst>
          </p:cNvPr>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panose="020B0604020202020204" pitchFamily="34" charset="0"/>
                <a:cs typeface="Arial" panose="020B0604020202020204" pitchFamily="34" charset="0"/>
              </a:rPr>
              <a:t>MRN</a:t>
            </a:r>
          </a:p>
        </p:txBody>
      </p:sp>
      <p:sp>
        <p:nvSpPr>
          <p:cNvPr id="12" name="TextBox 11">
            <a:extLst>
              <a:ext uri="{FF2B5EF4-FFF2-40B4-BE49-F238E27FC236}">
                <a16:creationId xmlns:a16="http://schemas.microsoft.com/office/drawing/2014/main" id="{F4D743E3-B7D3-0DBA-F286-37FF123025B0}"/>
              </a:ext>
            </a:extLst>
          </p:cNvPr>
          <p:cNvSpPr txBox="1"/>
          <p:nvPr/>
        </p:nvSpPr>
        <p:spPr>
          <a:xfrm>
            <a:off x="0" y="6488668"/>
            <a:ext cx="7490298" cy="369332"/>
          </a:xfrm>
          <a:prstGeom prst="rect">
            <a:avLst/>
          </a:prstGeom>
          <a:noFill/>
        </p:spPr>
        <p:txBody>
          <a:bodyPr wrap="square" rtlCol="0">
            <a:spAutoFit/>
          </a:bodyPr>
          <a:lstStyle/>
          <a:p>
            <a:r>
              <a:rPr lang="en-US" dirty="0"/>
              <a:t>Wickham, H. . (2014). Tidy Data. </a:t>
            </a:r>
            <a:r>
              <a:rPr lang="en-US" i="1" dirty="0"/>
              <a:t>Journal of Statistical Software</a:t>
            </a:r>
            <a:r>
              <a:rPr lang="en-US" dirty="0"/>
              <a:t>, </a:t>
            </a:r>
            <a:r>
              <a:rPr lang="en-US" i="1" dirty="0"/>
              <a:t>59</a:t>
            </a:r>
            <a:r>
              <a:rPr lang="en-US" dirty="0"/>
              <a:t>(10), 1–23.</a:t>
            </a:r>
          </a:p>
        </p:txBody>
      </p:sp>
    </p:spTree>
    <p:extLst>
      <p:ext uri="{BB962C8B-B14F-4D97-AF65-F5344CB8AC3E}">
        <p14:creationId xmlns:p14="http://schemas.microsoft.com/office/powerpoint/2010/main" val="353738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6D4F0-714B-1EBA-1A56-EFECF61754B9}"/>
              </a:ext>
            </a:extLst>
          </p:cNvPr>
          <p:cNvSpPr>
            <a:spLocks noGrp="1"/>
          </p:cNvSpPr>
          <p:nvPr>
            <p:ph type="title"/>
          </p:nvPr>
        </p:nvSpPr>
        <p:spPr/>
        <p:txBody>
          <a:bodyPr/>
          <a:lstStyle/>
          <a:p>
            <a:r>
              <a:rPr lang="en-US" dirty="0"/>
              <a:t>Consider a single data set with 4 variables</a:t>
            </a:r>
          </a:p>
        </p:txBody>
      </p:sp>
      <p:sp>
        <p:nvSpPr>
          <p:cNvPr id="3" name="Content Placeholder 2">
            <a:extLst>
              <a:ext uri="{FF2B5EF4-FFF2-40B4-BE49-F238E27FC236}">
                <a16:creationId xmlns:a16="http://schemas.microsoft.com/office/drawing/2014/main" id="{4261FF2D-003E-36BC-FA72-DF8A20ADBA7C}"/>
              </a:ext>
            </a:extLst>
          </p:cNvPr>
          <p:cNvSpPr>
            <a:spLocks noGrp="1"/>
          </p:cNvSpPr>
          <p:nvPr>
            <p:ph idx="1"/>
          </p:nvPr>
        </p:nvSpPr>
        <p:spPr/>
        <p:txBody>
          <a:bodyPr/>
          <a:lstStyle/>
          <a:p>
            <a:pPr lvl="1">
              <a:buFont typeface="Arial" panose="020B0604020202020204" pitchFamily="34" charset="0"/>
              <a:buChar char="•"/>
            </a:pPr>
            <a:r>
              <a:rPr lang="en-US" sz="3200" dirty="0"/>
              <a:t> country</a:t>
            </a:r>
          </a:p>
          <a:p>
            <a:pPr lvl="1">
              <a:buFont typeface="Arial" panose="020B0604020202020204" pitchFamily="34" charset="0"/>
              <a:buChar char="•"/>
            </a:pPr>
            <a:r>
              <a:rPr lang="en-US" sz="3200" dirty="0"/>
              <a:t> year</a:t>
            </a:r>
          </a:p>
          <a:p>
            <a:pPr lvl="1">
              <a:buFont typeface="Arial" panose="020B0604020202020204" pitchFamily="34" charset="0"/>
              <a:buChar char="•"/>
            </a:pPr>
            <a:r>
              <a:rPr lang="en-US" sz="3200" dirty="0"/>
              <a:t> population</a:t>
            </a:r>
          </a:p>
          <a:p>
            <a:pPr lvl="1">
              <a:buFont typeface="Arial" panose="020B0604020202020204" pitchFamily="34" charset="0"/>
              <a:buChar char="•"/>
            </a:pPr>
            <a:r>
              <a:rPr lang="en-US" sz="3200" dirty="0"/>
              <a:t> cases</a:t>
            </a:r>
          </a:p>
          <a:p>
            <a:pPr lvl="1">
              <a:buFont typeface="Arial" panose="020B0604020202020204" pitchFamily="34" charset="0"/>
              <a:buChar char="•"/>
            </a:pPr>
            <a:endParaRPr lang="en-US" sz="3200" dirty="0"/>
          </a:p>
          <a:p>
            <a:pPr marL="128016" lvl="1" indent="0">
              <a:buNone/>
            </a:pPr>
            <a:r>
              <a:rPr lang="en-US" sz="3200" dirty="0"/>
              <a:t>Public health data set intended to represent the cases of a disease in a population by country and year</a:t>
            </a:r>
          </a:p>
          <a:p>
            <a:endParaRPr lang="en-US" dirty="0"/>
          </a:p>
        </p:txBody>
      </p:sp>
    </p:spTree>
    <p:extLst>
      <p:ext uri="{BB962C8B-B14F-4D97-AF65-F5344CB8AC3E}">
        <p14:creationId xmlns:p14="http://schemas.microsoft.com/office/powerpoint/2010/main" val="2174619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E3095-2D79-80A0-C942-D923B3EBA503}"/>
              </a:ext>
            </a:extLst>
          </p:cNvPr>
          <p:cNvSpPr>
            <a:spLocks noGrp="1"/>
          </p:cNvSpPr>
          <p:nvPr>
            <p:ph type="title"/>
          </p:nvPr>
        </p:nvSpPr>
        <p:spPr/>
        <p:txBody>
          <a:bodyPr/>
          <a:lstStyle/>
          <a:p>
            <a:r>
              <a:rPr lang="en-US" dirty="0"/>
              <a:t>Representation 1</a:t>
            </a:r>
          </a:p>
        </p:txBody>
      </p:sp>
      <p:sp>
        <p:nvSpPr>
          <p:cNvPr id="4" name="Content Placeholder 2">
            <a:extLst>
              <a:ext uri="{FF2B5EF4-FFF2-40B4-BE49-F238E27FC236}">
                <a16:creationId xmlns:a16="http://schemas.microsoft.com/office/drawing/2014/main" id="{DA62C03A-AEA8-7B5B-9EB5-112ABA49215A}"/>
              </a:ext>
            </a:extLst>
          </p:cNvPr>
          <p:cNvSpPr>
            <a:spLocks noGrp="1"/>
          </p:cNvSpPr>
          <p:nvPr>
            <p:ph idx="1"/>
          </p:nvPr>
        </p:nvSpPr>
        <p:spPr>
          <a:xfrm>
            <a:off x="1" y="1848254"/>
            <a:ext cx="12315216" cy="5009745"/>
          </a:xfrm>
        </p:spPr>
        <p:txBody>
          <a:bodyPr>
            <a:normAutofit fontScale="47500" lnSpcReduction="20000"/>
          </a:bodyPr>
          <a:lstStyle/>
          <a:p>
            <a:pPr lvl="0" indent="0" algn="ctr">
              <a:buNone/>
            </a:pPr>
            <a:r>
              <a:rPr dirty="0">
                <a:latin typeface="Courier"/>
              </a:rPr>
              <a:t>## # A </a:t>
            </a:r>
            <a:r>
              <a:rPr dirty="0" err="1">
                <a:latin typeface="Courier"/>
              </a:rPr>
              <a:t>tibble</a:t>
            </a:r>
            <a:r>
              <a:rPr dirty="0">
                <a:latin typeface="Courier"/>
              </a:rPr>
              <a:t>: 12 x 4
##    country      year type            count
##    &lt;</a:t>
            </a:r>
            <a:r>
              <a:rPr dirty="0" err="1">
                <a:latin typeface="Courier"/>
              </a:rPr>
              <a:t>chr</a:t>
            </a:r>
            <a:r>
              <a:rPr dirty="0">
                <a:latin typeface="Courier"/>
              </a:rPr>
              <a:t>&gt;       &lt;int&gt; &lt;</a:t>
            </a:r>
            <a:r>
              <a:rPr dirty="0" err="1">
                <a:latin typeface="Courier"/>
              </a:rPr>
              <a:t>chr</a:t>
            </a:r>
            <a:r>
              <a:rPr dirty="0">
                <a:latin typeface="Courier"/>
              </a:rPr>
              <a:t>&gt;           &lt;int&gt;
##  1 Afghanistan  1999 cases             745
##  2 Afghanistan  1999 population   19987071
##  3 Afghanistan  2000 cases            2666
##  4 Afghanistan  2000 population   20595360
##  5 Brazil       1999 cases           37737
##  6 Brazil       1999 population  172006362
##  7 Brazil       2000 cases           80488
##  8 Brazil       2000 population  174504898
##  9 China        1999 cases          212258
## 10 China        1999 population 1272915272
## 11 China        2000 cases          213766
## 12 China        2000 population 1280428583</a:t>
            </a:r>
          </a:p>
        </p:txBody>
      </p:sp>
    </p:spTree>
    <p:extLst>
      <p:ext uri="{BB962C8B-B14F-4D97-AF65-F5344CB8AC3E}">
        <p14:creationId xmlns:p14="http://schemas.microsoft.com/office/powerpoint/2010/main" val="3504907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201578"/>
            <a:ext cx="10939550" cy="6454844"/>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3200" kern="100" dirty="0">
                <a:effectLst/>
                <a:ea typeface="Calibri" panose="020F0502020204030204" pitchFamily="34" charset="0"/>
                <a:cs typeface="Arial" panose="020B0604020202020204" pitchFamily="34" charset="0"/>
              </a:rPr>
              <a:t>Construct a data request in a format that can be easily interpreted by a data analyst, by including the required data elements/fields and inclusion/exclusion criteria</a:t>
            </a:r>
          </a:p>
          <a:p>
            <a:pPr marL="342900" indent="-342900">
              <a:lnSpc>
                <a:spcPct val="107000"/>
              </a:lnSpc>
              <a:buFont typeface="+mj-lt"/>
              <a:buAutoNum type="arabicPeriod"/>
            </a:pPr>
            <a:r>
              <a:rPr lang="en-US" sz="3200" kern="100" dirty="0">
                <a:effectLst/>
                <a:ea typeface="Calibri" panose="020F0502020204030204" pitchFamily="34" charset="0"/>
                <a:cs typeface="Arial" panose="020B0604020202020204" pitchFamily="34" charset="0"/>
              </a:rPr>
              <a:t>Identify common problems associated with real world laboratory data (e.g., censoring, keystroke errors, missing values, varied formats) and methods to mitigate them</a:t>
            </a:r>
            <a:endParaRPr lang="en-US" sz="3200" dirty="0"/>
          </a:p>
          <a:p>
            <a:r>
              <a:rPr lang="en-US" sz="4000" dirty="0"/>
              <a:t>Lesson Objectives</a:t>
            </a:r>
          </a:p>
          <a:p>
            <a:pPr marL="514350" indent="-514350">
              <a:buFontTx/>
              <a:buAutoNum type="arabicPeriod"/>
            </a:pPr>
            <a:r>
              <a:rPr lang="en-US" sz="3200" dirty="0"/>
              <a:t>Describe the 3 principles of tidy data</a:t>
            </a:r>
          </a:p>
          <a:p>
            <a:pPr marL="514350" indent="-514350">
              <a:buAutoNum type="arabicPeriod"/>
            </a:pPr>
            <a:r>
              <a:rPr lang="en-US" sz="3200" dirty="0"/>
              <a:t>List at least 2 best practices to adhere to when generating your own data</a:t>
            </a:r>
          </a:p>
          <a:p>
            <a:pPr marL="514350" indent="-514350">
              <a:buAutoNum type="arabicPeriod"/>
            </a:pPr>
            <a:endParaRPr lang="en-US" sz="3200" dirty="0"/>
          </a:p>
        </p:txBody>
      </p:sp>
    </p:spTree>
    <p:extLst>
      <p:ext uri="{BB962C8B-B14F-4D97-AF65-F5344CB8AC3E}">
        <p14:creationId xmlns:p14="http://schemas.microsoft.com/office/powerpoint/2010/main" val="896677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B7BE-CD15-E64E-DA9D-FE8F959DC90C}"/>
              </a:ext>
            </a:extLst>
          </p:cNvPr>
          <p:cNvSpPr>
            <a:spLocks noGrp="1"/>
          </p:cNvSpPr>
          <p:nvPr>
            <p:ph type="title"/>
          </p:nvPr>
        </p:nvSpPr>
        <p:spPr/>
        <p:txBody>
          <a:bodyPr/>
          <a:lstStyle/>
          <a:p>
            <a:r>
              <a:rPr lang="en-US" dirty="0"/>
              <a:t>Representation 2</a:t>
            </a:r>
          </a:p>
        </p:txBody>
      </p:sp>
      <p:sp>
        <p:nvSpPr>
          <p:cNvPr id="4" name="Content Placeholder 2">
            <a:extLst>
              <a:ext uri="{FF2B5EF4-FFF2-40B4-BE49-F238E27FC236}">
                <a16:creationId xmlns:a16="http://schemas.microsoft.com/office/drawing/2014/main" id="{D09D3C08-AB53-75C9-0083-AEF27C657DF5}"/>
              </a:ext>
            </a:extLst>
          </p:cNvPr>
          <p:cNvSpPr>
            <a:spLocks noGrp="1"/>
          </p:cNvSpPr>
          <p:nvPr>
            <p:ph idx="1"/>
          </p:nvPr>
        </p:nvSpPr>
        <p:spPr>
          <a:xfrm>
            <a:off x="1274323" y="1867710"/>
            <a:ext cx="11167872" cy="4990289"/>
          </a:xfrm>
        </p:spPr>
        <p:txBody>
          <a:bodyPr>
            <a:normAutofit fontScale="92500" lnSpcReduction="10000"/>
          </a:bodyPr>
          <a:lstStyle/>
          <a:p>
            <a:pPr lvl="0" indent="0">
              <a:buNone/>
            </a:pPr>
            <a:r>
              <a:rPr dirty="0">
                <a:latin typeface="Courier"/>
              </a:rPr>
              <a:t>## # A </a:t>
            </a:r>
            <a:r>
              <a:rPr dirty="0" err="1">
                <a:latin typeface="Courier"/>
              </a:rPr>
              <a:t>tibble</a:t>
            </a:r>
            <a:r>
              <a:rPr dirty="0">
                <a:latin typeface="Courier"/>
              </a:rPr>
              <a:t>: 6 x 3
##   country      year rate             
## * &lt;</a:t>
            </a:r>
            <a:r>
              <a:rPr dirty="0" err="1">
                <a:latin typeface="Courier"/>
              </a:rPr>
              <a:t>chr</a:t>
            </a:r>
            <a:r>
              <a:rPr dirty="0">
                <a:latin typeface="Courier"/>
              </a:rPr>
              <a:t>&gt;       &lt;int&gt; &lt;</a:t>
            </a:r>
            <a:r>
              <a:rPr dirty="0" err="1">
                <a:latin typeface="Courier"/>
              </a:rPr>
              <a:t>chr</a:t>
            </a:r>
            <a:r>
              <a:rPr dirty="0">
                <a:latin typeface="Courier"/>
              </a:rPr>
              <a:t>&gt;            
## 1 Afghanistan  1999 745/19987071     
## 2 Afghanistan  2000 2666/20595360    
## 3 Brazil       1999 37737/172006362  
## 4 Brazil       2000 80488/174504898  
## 5 China        1999 212258/1272915272
## 6 China        2000 213766/1280428583</a:t>
            </a:r>
          </a:p>
        </p:txBody>
      </p:sp>
    </p:spTree>
    <p:extLst>
      <p:ext uri="{BB962C8B-B14F-4D97-AF65-F5344CB8AC3E}">
        <p14:creationId xmlns:p14="http://schemas.microsoft.com/office/powerpoint/2010/main" val="740553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8506-825B-7746-9C84-4C3D6C255307}"/>
              </a:ext>
            </a:extLst>
          </p:cNvPr>
          <p:cNvSpPr>
            <a:spLocks noGrp="1"/>
          </p:cNvSpPr>
          <p:nvPr>
            <p:ph type="title"/>
          </p:nvPr>
        </p:nvSpPr>
        <p:spPr/>
        <p:txBody>
          <a:bodyPr/>
          <a:lstStyle/>
          <a:p>
            <a:r>
              <a:rPr lang="en-US" dirty="0"/>
              <a:t>Representation 3 is Tidy</a:t>
            </a:r>
          </a:p>
        </p:txBody>
      </p:sp>
      <p:sp>
        <p:nvSpPr>
          <p:cNvPr id="4" name="Content Placeholder 2">
            <a:extLst>
              <a:ext uri="{FF2B5EF4-FFF2-40B4-BE49-F238E27FC236}">
                <a16:creationId xmlns:a16="http://schemas.microsoft.com/office/drawing/2014/main" id="{46666062-30C4-5B1D-2C6C-0DCAF6560EF6}"/>
              </a:ext>
            </a:extLst>
          </p:cNvPr>
          <p:cNvSpPr>
            <a:spLocks noGrp="1"/>
          </p:cNvSpPr>
          <p:nvPr>
            <p:ph idx="1"/>
          </p:nvPr>
        </p:nvSpPr>
        <p:spPr>
          <a:xfrm>
            <a:off x="1312164" y="2068490"/>
            <a:ext cx="9144000" cy="4860498"/>
          </a:xfrm>
        </p:spPr>
        <p:txBody>
          <a:bodyPr>
            <a:normAutofit fontScale="85000" lnSpcReduction="10000"/>
          </a:bodyPr>
          <a:lstStyle/>
          <a:p>
            <a:pPr lvl="0" indent="0">
              <a:buNone/>
            </a:pPr>
            <a:r>
              <a:rPr dirty="0">
                <a:latin typeface="Courier"/>
              </a:rPr>
              <a:t>## # A </a:t>
            </a:r>
            <a:r>
              <a:rPr dirty="0" err="1">
                <a:latin typeface="Courier"/>
              </a:rPr>
              <a:t>tibble</a:t>
            </a:r>
            <a:r>
              <a:rPr dirty="0">
                <a:latin typeface="Courier"/>
              </a:rPr>
              <a:t>: 6 x 4
##   country      year  cases population
##   &lt;</a:t>
            </a:r>
            <a:r>
              <a:rPr dirty="0" err="1">
                <a:latin typeface="Courier"/>
              </a:rPr>
              <a:t>chr</a:t>
            </a:r>
            <a:r>
              <a:rPr dirty="0">
                <a:latin typeface="Courier"/>
              </a:rPr>
              <a:t>&gt;       &lt;int&gt;  &lt;int&gt;      &lt;int&gt;
## 1 Afghanistan  1999    745   19987071
## 2 Afghanistan  2000   2666   20595360
## 3 Brazil       1999  37737  172006362
## 4 Brazil       2000  80488  174504898
## 5 China        1999 212258 1272915272
## 6 China        2000 213766 1280428583</a:t>
            </a:r>
          </a:p>
        </p:txBody>
      </p:sp>
    </p:spTree>
    <p:extLst>
      <p:ext uri="{BB962C8B-B14F-4D97-AF65-F5344CB8AC3E}">
        <p14:creationId xmlns:p14="http://schemas.microsoft.com/office/powerpoint/2010/main" val="2406193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AA9D2-06E6-51FE-64EB-9B527B11B4BE}"/>
              </a:ext>
            </a:extLst>
          </p:cNvPr>
          <p:cNvSpPr>
            <a:spLocks noGrp="1"/>
          </p:cNvSpPr>
          <p:nvPr>
            <p:ph type="title"/>
          </p:nvPr>
        </p:nvSpPr>
        <p:spPr/>
        <p:txBody>
          <a:bodyPr/>
          <a:lstStyle/>
          <a:p>
            <a:r>
              <a:rPr lang="en-US" dirty="0"/>
              <a:t>Why keep things tidy?</a:t>
            </a:r>
          </a:p>
        </p:txBody>
      </p:sp>
      <p:sp>
        <p:nvSpPr>
          <p:cNvPr id="3" name="Content Placeholder 2">
            <a:extLst>
              <a:ext uri="{FF2B5EF4-FFF2-40B4-BE49-F238E27FC236}">
                <a16:creationId xmlns:a16="http://schemas.microsoft.com/office/drawing/2014/main" id="{7D51DA6C-9430-53C4-C3E8-7EC17AEA3B10}"/>
              </a:ext>
            </a:extLst>
          </p:cNvPr>
          <p:cNvSpPr>
            <a:spLocks noGrp="1"/>
          </p:cNvSpPr>
          <p:nvPr>
            <p:ph idx="1"/>
          </p:nvPr>
        </p:nvSpPr>
        <p:spPr/>
        <p:txBody>
          <a:bodyPr/>
          <a:lstStyle/>
          <a:p>
            <a:r>
              <a:rPr lang="en-US" dirty="0"/>
              <a:t> Consistent mental model for data = common data manipulation becomes easier</a:t>
            </a:r>
          </a:p>
          <a:p>
            <a:r>
              <a:rPr lang="en-US" dirty="0"/>
              <a:t> Many tools in R (and Excel + other languages) make it very easy to do sophisticated analysis and visualization with tidy data</a:t>
            </a:r>
          </a:p>
          <a:p>
            <a:r>
              <a:rPr lang="en-US" dirty="0"/>
              <a:t> Databases that store data from clinical information systems often already represent data in a tidy form</a:t>
            </a:r>
          </a:p>
        </p:txBody>
      </p:sp>
    </p:spTree>
    <p:extLst>
      <p:ext uri="{BB962C8B-B14F-4D97-AF65-F5344CB8AC3E}">
        <p14:creationId xmlns:p14="http://schemas.microsoft.com/office/powerpoint/2010/main" val="2298294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58BBF9-C63F-7629-9A85-92297E3FAAC1}"/>
              </a:ext>
            </a:extLst>
          </p:cNvPr>
          <p:cNvSpPr>
            <a:spLocks noGrp="1"/>
          </p:cNvSpPr>
          <p:nvPr>
            <p:ph type="title"/>
          </p:nvPr>
        </p:nvSpPr>
        <p:spPr/>
        <p:txBody>
          <a:bodyPr/>
          <a:lstStyle/>
          <a:p>
            <a:r>
              <a:rPr lang="en-US" dirty="0"/>
              <a:t>Tidy Data Summarized</a:t>
            </a:r>
          </a:p>
        </p:txBody>
      </p:sp>
      <p:sp>
        <p:nvSpPr>
          <p:cNvPr id="4" name="Content Placeholder 3">
            <a:extLst>
              <a:ext uri="{FF2B5EF4-FFF2-40B4-BE49-F238E27FC236}">
                <a16:creationId xmlns:a16="http://schemas.microsoft.com/office/drawing/2014/main" id="{E0DE3468-B9D7-C314-90B8-8C0927EECAAD}"/>
              </a:ext>
            </a:extLst>
          </p:cNvPr>
          <p:cNvSpPr>
            <a:spLocks noGrp="1"/>
          </p:cNvSpPr>
          <p:nvPr>
            <p:ph idx="1"/>
          </p:nvPr>
        </p:nvSpPr>
        <p:spPr>
          <a:xfrm>
            <a:off x="5554494" y="2286000"/>
            <a:ext cx="6556442" cy="4023360"/>
          </a:xfrm>
        </p:spPr>
        <p:txBody>
          <a:bodyPr/>
          <a:lstStyle/>
          <a:p>
            <a:pPr marL="0" indent="0">
              <a:buNone/>
            </a:pPr>
            <a:r>
              <a:rPr lang="en-US" dirty="0"/>
              <a:t>A data set is </a:t>
            </a:r>
            <a:r>
              <a:rPr lang="en-US" b="1" dirty="0"/>
              <a:t>tidy</a:t>
            </a:r>
            <a:r>
              <a:rPr lang="en-US" dirty="0"/>
              <a:t> if:</a:t>
            </a:r>
          </a:p>
          <a:p>
            <a:endParaRPr lang="en-US" dirty="0"/>
          </a:p>
          <a:p>
            <a:pPr marL="342900" indent="-342900">
              <a:buAutoNum type="arabicPeriod"/>
            </a:pPr>
            <a:r>
              <a:rPr lang="en-US" dirty="0"/>
              <a:t> Each </a:t>
            </a:r>
            <a:r>
              <a:rPr lang="en-US" b="1" dirty="0">
                <a:solidFill>
                  <a:schemeClr val="accent2"/>
                </a:solidFill>
              </a:rPr>
              <a:t>variable</a:t>
            </a:r>
            <a:r>
              <a:rPr lang="en-US" dirty="0"/>
              <a:t> is in its own </a:t>
            </a:r>
            <a:r>
              <a:rPr lang="en-US" b="1" dirty="0">
                <a:solidFill>
                  <a:schemeClr val="accent2"/>
                </a:solidFill>
              </a:rPr>
              <a:t>column</a:t>
            </a:r>
            <a:endParaRPr lang="en-US" dirty="0">
              <a:solidFill>
                <a:schemeClr val="accent2"/>
              </a:solidFill>
            </a:endParaRPr>
          </a:p>
          <a:p>
            <a:pPr marL="342900" indent="-342900">
              <a:buAutoNum type="arabicPeriod"/>
            </a:pPr>
            <a:r>
              <a:rPr lang="en-US" dirty="0"/>
              <a:t> Each </a:t>
            </a:r>
            <a:r>
              <a:rPr lang="en-US" b="1" dirty="0">
                <a:solidFill>
                  <a:srgbClr val="92D050"/>
                </a:solidFill>
              </a:rPr>
              <a:t>observation</a:t>
            </a:r>
            <a:r>
              <a:rPr lang="en-US" dirty="0"/>
              <a:t> is in its own </a:t>
            </a:r>
            <a:r>
              <a:rPr lang="en-US" b="1" dirty="0">
                <a:solidFill>
                  <a:srgbClr val="92D050"/>
                </a:solidFill>
              </a:rPr>
              <a:t>row</a:t>
            </a:r>
            <a:endParaRPr lang="en-US" dirty="0">
              <a:solidFill>
                <a:srgbClr val="92D050"/>
              </a:solidFill>
            </a:endParaRPr>
          </a:p>
          <a:p>
            <a:pPr marL="342900" indent="-342900">
              <a:buAutoNum type="arabicPeriod"/>
            </a:pPr>
            <a:r>
              <a:rPr lang="en-US" dirty="0"/>
              <a:t> Each </a:t>
            </a:r>
            <a:r>
              <a:rPr lang="en-US" b="1" dirty="0">
                <a:solidFill>
                  <a:srgbClr val="FFC000"/>
                </a:solidFill>
              </a:rPr>
              <a:t>value</a:t>
            </a:r>
            <a:r>
              <a:rPr lang="en-US" b="1" dirty="0"/>
              <a:t> </a:t>
            </a:r>
            <a:r>
              <a:rPr lang="en-US" dirty="0"/>
              <a:t>is in its own </a:t>
            </a:r>
            <a:r>
              <a:rPr lang="en-US" b="1" dirty="0">
                <a:solidFill>
                  <a:srgbClr val="FFC000"/>
                </a:solidFill>
              </a:rPr>
              <a:t>cell</a:t>
            </a:r>
            <a:endParaRPr lang="en-US" dirty="0">
              <a:solidFill>
                <a:srgbClr val="FFC000"/>
              </a:solidFill>
            </a:endParaRPr>
          </a:p>
          <a:p>
            <a:endParaRPr lang="en-US" dirty="0"/>
          </a:p>
        </p:txBody>
      </p:sp>
      <p:pic>
        <p:nvPicPr>
          <p:cNvPr id="8" name="Picture 7">
            <a:extLst>
              <a:ext uri="{FF2B5EF4-FFF2-40B4-BE49-F238E27FC236}">
                <a16:creationId xmlns:a16="http://schemas.microsoft.com/office/drawing/2014/main" id="{DB9E0A89-F131-0BAD-1C0C-D6855023842A}"/>
              </a:ext>
            </a:extLst>
          </p:cNvPr>
          <p:cNvPicPr>
            <a:picLocks noChangeAspect="1"/>
          </p:cNvPicPr>
          <p:nvPr/>
        </p:nvPicPr>
        <p:blipFill>
          <a:blip r:embed="rId2"/>
          <a:stretch>
            <a:fillRect/>
          </a:stretch>
        </p:blipFill>
        <p:spPr>
          <a:xfrm>
            <a:off x="486902" y="2941999"/>
            <a:ext cx="4554116" cy="2025833"/>
          </a:xfrm>
          <a:prstGeom prst="rect">
            <a:avLst/>
          </a:prstGeom>
        </p:spPr>
      </p:pic>
      <p:pic>
        <p:nvPicPr>
          <p:cNvPr id="9" name="Picture 8">
            <a:extLst>
              <a:ext uri="{FF2B5EF4-FFF2-40B4-BE49-F238E27FC236}">
                <a16:creationId xmlns:a16="http://schemas.microsoft.com/office/drawing/2014/main" id="{BC22CCC3-487E-0AE6-9B2A-CE4C71015D42}"/>
              </a:ext>
            </a:extLst>
          </p:cNvPr>
          <p:cNvPicPr>
            <a:picLocks noChangeAspect="1"/>
          </p:cNvPicPr>
          <p:nvPr/>
        </p:nvPicPr>
        <p:blipFill>
          <a:blip r:embed="rId3"/>
          <a:stretch>
            <a:fillRect/>
          </a:stretch>
        </p:blipFill>
        <p:spPr>
          <a:xfrm>
            <a:off x="-101160" y="3270620"/>
            <a:ext cx="5730240" cy="1697212"/>
          </a:xfrm>
          <a:prstGeom prst="rect">
            <a:avLst/>
          </a:prstGeom>
        </p:spPr>
      </p:pic>
      <p:pic>
        <p:nvPicPr>
          <p:cNvPr id="10" name="Picture 9">
            <a:extLst>
              <a:ext uri="{FF2B5EF4-FFF2-40B4-BE49-F238E27FC236}">
                <a16:creationId xmlns:a16="http://schemas.microsoft.com/office/drawing/2014/main" id="{97302A52-095E-2CA6-670E-34CB90CA9B52}"/>
              </a:ext>
            </a:extLst>
          </p:cNvPr>
          <p:cNvPicPr>
            <a:picLocks noChangeAspect="1"/>
          </p:cNvPicPr>
          <p:nvPr/>
        </p:nvPicPr>
        <p:blipFill rotWithShape="1">
          <a:blip r:embed="rId4"/>
          <a:srcRect t="18386"/>
          <a:stretch/>
        </p:blipFill>
        <p:spPr>
          <a:xfrm>
            <a:off x="486902" y="3270620"/>
            <a:ext cx="4548958" cy="1697212"/>
          </a:xfrm>
          <a:prstGeom prst="rect">
            <a:avLst/>
          </a:prstGeom>
        </p:spPr>
      </p:pic>
      <p:sp>
        <p:nvSpPr>
          <p:cNvPr id="11" name="Rectangle 10">
            <a:extLst>
              <a:ext uri="{FF2B5EF4-FFF2-40B4-BE49-F238E27FC236}">
                <a16:creationId xmlns:a16="http://schemas.microsoft.com/office/drawing/2014/main" id="{99E94FF1-27C6-C3DB-1AFE-45D67635599F}"/>
              </a:ext>
            </a:extLst>
          </p:cNvPr>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panose="020B0604020202020204" pitchFamily="34" charset="0"/>
                <a:cs typeface="Arial" panose="020B0604020202020204" pitchFamily="34" charset="0"/>
              </a:rPr>
              <a:t>MRN</a:t>
            </a:r>
          </a:p>
        </p:txBody>
      </p:sp>
      <p:sp>
        <p:nvSpPr>
          <p:cNvPr id="12" name="TextBox 11">
            <a:extLst>
              <a:ext uri="{FF2B5EF4-FFF2-40B4-BE49-F238E27FC236}">
                <a16:creationId xmlns:a16="http://schemas.microsoft.com/office/drawing/2014/main" id="{F4D743E3-B7D3-0DBA-F286-37FF123025B0}"/>
              </a:ext>
            </a:extLst>
          </p:cNvPr>
          <p:cNvSpPr txBox="1"/>
          <p:nvPr/>
        </p:nvSpPr>
        <p:spPr>
          <a:xfrm>
            <a:off x="0" y="6488668"/>
            <a:ext cx="7490298" cy="369332"/>
          </a:xfrm>
          <a:prstGeom prst="rect">
            <a:avLst/>
          </a:prstGeom>
          <a:noFill/>
        </p:spPr>
        <p:txBody>
          <a:bodyPr wrap="square" rtlCol="0">
            <a:spAutoFit/>
          </a:bodyPr>
          <a:lstStyle/>
          <a:p>
            <a:r>
              <a:rPr lang="en-US" dirty="0"/>
              <a:t>Wickham, H. . (2014). Tidy Data. </a:t>
            </a:r>
            <a:r>
              <a:rPr lang="en-US" i="1" dirty="0"/>
              <a:t>Journal of Statistical Software</a:t>
            </a:r>
            <a:r>
              <a:rPr lang="en-US" dirty="0"/>
              <a:t>, </a:t>
            </a:r>
            <a:r>
              <a:rPr lang="en-US" i="1" dirty="0"/>
              <a:t>59</a:t>
            </a:r>
            <a:r>
              <a:rPr lang="en-US" dirty="0"/>
              <a:t>(10), 1–23.</a:t>
            </a:r>
          </a:p>
        </p:txBody>
      </p:sp>
    </p:spTree>
    <p:extLst>
      <p:ext uri="{BB962C8B-B14F-4D97-AF65-F5344CB8AC3E}">
        <p14:creationId xmlns:p14="http://schemas.microsoft.com/office/powerpoint/2010/main" val="58905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65FD7-12AE-4202-FC0B-50AE1BF5A8A7}"/>
              </a:ext>
            </a:extLst>
          </p:cNvPr>
          <p:cNvSpPr>
            <a:spLocks noGrp="1"/>
          </p:cNvSpPr>
          <p:nvPr>
            <p:ph type="title"/>
          </p:nvPr>
        </p:nvSpPr>
        <p:spPr/>
        <p:txBody>
          <a:bodyPr/>
          <a:lstStyle/>
          <a:p>
            <a:r>
              <a:rPr lang="en-US" dirty="0"/>
              <a:t>Requesting Data</a:t>
            </a:r>
          </a:p>
        </p:txBody>
      </p:sp>
    </p:spTree>
    <p:extLst>
      <p:ext uri="{BB962C8B-B14F-4D97-AF65-F5344CB8AC3E}">
        <p14:creationId xmlns:p14="http://schemas.microsoft.com/office/powerpoint/2010/main" val="1552831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5C8D8-B509-6B9D-4352-1D5954C96C4A}"/>
              </a:ext>
            </a:extLst>
          </p:cNvPr>
          <p:cNvSpPr>
            <a:spLocks noGrp="1"/>
          </p:cNvSpPr>
          <p:nvPr>
            <p:ph type="title"/>
          </p:nvPr>
        </p:nvSpPr>
        <p:spPr/>
        <p:txBody>
          <a:bodyPr/>
          <a:lstStyle/>
          <a:p>
            <a:r>
              <a:rPr lang="en-US" dirty="0"/>
              <a:t>Apply the Tidy Data Framework When Requesting Data</a:t>
            </a:r>
          </a:p>
        </p:txBody>
      </p:sp>
      <p:sp>
        <p:nvSpPr>
          <p:cNvPr id="3" name="Content Placeholder 2">
            <a:extLst>
              <a:ext uri="{FF2B5EF4-FFF2-40B4-BE49-F238E27FC236}">
                <a16:creationId xmlns:a16="http://schemas.microsoft.com/office/drawing/2014/main" id="{DE81D926-366C-1083-03C9-3324FBFC7855}"/>
              </a:ext>
            </a:extLst>
          </p:cNvPr>
          <p:cNvSpPr>
            <a:spLocks noGrp="1"/>
          </p:cNvSpPr>
          <p:nvPr>
            <p:ph idx="1"/>
          </p:nvPr>
        </p:nvSpPr>
        <p:spPr/>
        <p:txBody>
          <a:bodyPr>
            <a:normAutofit lnSpcReduction="10000"/>
          </a:bodyPr>
          <a:lstStyle/>
          <a:p>
            <a:r>
              <a:rPr lang="en-US" dirty="0"/>
              <a:t> Consider which variables (data elements) you will need for your data request</a:t>
            </a:r>
          </a:p>
          <a:p>
            <a:r>
              <a:rPr lang="en-US" dirty="0"/>
              <a:t> Then determine how a data analyst will know which observations will be included</a:t>
            </a:r>
          </a:p>
          <a:p>
            <a:pPr lvl="1"/>
            <a:r>
              <a:rPr lang="en-US" dirty="0"/>
              <a:t> Inclusion criteria – how will you go from a whole population to a subpopulation?</a:t>
            </a:r>
          </a:p>
          <a:p>
            <a:pPr lvl="1"/>
            <a:r>
              <a:rPr lang="en-US" dirty="0"/>
              <a:t> Common criteria: specific orders, specific test values, age range, set of locations</a:t>
            </a:r>
          </a:p>
          <a:p>
            <a:r>
              <a:rPr lang="en-US" dirty="0"/>
              <a:t> Lab data often already stored in a tidy data format</a:t>
            </a:r>
          </a:p>
        </p:txBody>
      </p:sp>
    </p:spTree>
    <p:extLst>
      <p:ext uri="{BB962C8B-B14F-4D97-AF65-F5344CB8AC3E}">
        <p14:creationId xmlns:p14="http://schemas.microsoft.com/office/powerpoint/2010/main" val="328913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2AE60CC-F7CC-AAA7-D029-3F8B50EC71F1}"/>
              </a:ext>
            </a:extLst>
          </p:cNvPr>
          <p:cNvSpPr/>
          <p:nvPr/>
        </p:nvSpPr>
        <p:spPr>
          <a:xfrm>
            <a:off x="5455920" y="142240"/>
            <a:ext cx="1280160" cy="11277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Need</a:t>
            </a:r>
          </a:p>
        </p:txBody>
      </p:sp>
      <p:sp>
        <p:nvSpPr>
          <p:cNvPr id="3" name="Diamond 2">
            <a:extLst>
              <a:ext uri="{FF2B5EF4-FFF2-40B4-BE49-F238E27FC236}">
                <a16:creationId xmlns:a16="http://schemas.microsoft.com/office/drawing/2014/main" id="{3904BD14-D5BB-F5BC-2CCA-445B6E9AC66C}"/>
              </a:ext>
            </a:extLst>
          </p:cNvPr>
          <p:cNvSpPr/>
          <p:nvPr/>
        </p:nvSpPr>
        <p:spPr>
          <a:xfrm>
            <a:off x="4897120" y="1828800"/>
            <a:ext cx="2397760" cy="116332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Research?</a:t>
            </a:r>
          </a:p>
        </p:txBody>
      </p:sp>
      <p:sp>
        <p:nvSpPr>
          <p:cNvPr id="4" name="Diamond 3">
            <a:extLst>
              <a:ext uri="{FF2B5EF4-FFF2-40B4-BE49-F238E27FC236}">
                <a16:creationId xmlns:a16="http://schemas.microsoft.com/office/drawing/2014/main" id="{76736066-32E7-5D8B-89C7-4C636998FFEF}"/>
              </a:ext>
            </a:extLst>
          </p:cNvPr>
          <p:cNvSpPr/>
          <p:nvPr/>
        </p:nvSpPr>
        <p:spPr>
          <a:xfrm>
            <a:off x="8158480" y="2992120"/>
            <a:ext cx="2397760" cy="116332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Blanket IRB?</a:t>
            </a:r>
          </a:p>
        </p:txBody>
      </p:sp>
      <p:sp>
        <p:nvSpPr>
          <p:cNvPr id="5" name="Rounded Rectangle 4">
            <a:extLst>
              <a:ext uri="{FF2B5EF4-FFF2-40B4-BE49-F238E27FC236}">
                <a16:creationId xmlns:a16="http://schemas.microsoft.com/office/drawing/2014/main" id="{47BF2F3E-1F9F-FC18-2C86-648F6B737F63}"/>
              </a:ext>
            </a:extLst>
          </p:cNvPr>
          <p:cNvSpPr/>
          <p:nvPr/>
        </p:nvSpPr>
        <p:spPr>
          <a:xfrm>
            <a:off x="4724400" y="4805680"/>
            <a:ext cx="2743200" cy="11277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DLMP Analytics</a:t>
            </a:r>
          </a:p>
        </p:txBody>
      </p:sp>
      <p:sp>
        <p:nvSpPr>
          <p:cNvPr id="6" name="Rounded Rectangle 5">
            <a:extLst>
              <a:ext uri="{FF2B5EF4-FFF2-40B4-BE49-F238E27FC236}">
                <a16:creationId xmlns:a16="http://schemas.microsoft.com/office/drawing/2014/main" id="{5AF2D0AC-7B14-48BF-C7F3-F8E4A4F10739}"/>
              </a:ext>
            </a:extLst>
          </p:cNvPr>
          <p:cNvSpPr/>
          <p:nvPr/>
        </p:nvSpPr>
        <p:spPr>
          <a:xfrm>
            <a:off x="1635760" y="3009900"/>
            <a:ext cx="2255520" cy="11277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Operational/QI Request Form</a:t>
            </a:r>
          </a:p>
        </p:txBody>
      </p:sp>
      <p:sp>
        <p:nvSpPr>
          <p:cNvPr id="7" name="Rounded Rectangle 6">
            <a:extLst>
              <a:ext uri="{FF2B5EF4-FFF2-40B4-BE49-F238E27FC236}">
                <a16:creationId xmlns:a16="http://schemas.microsoft.com/office/drawing/2014/main" id="{1AD3EF0F-4E67-B528-C151-DD7350425F5A}"/>
              </a:ext>
            </a:extLst>
          </p:cNvPr>
          <p:cNvSpPr/>
          <p:nvPr/>
        </p:nvSpPr>
        <p:spPr>
          <a:xfrm>
            <a:off x="10454640" y="4805680"/>
            <a:ext cx="1635760" cy="11277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RTS Request Form</a:t>
            </a:r>
          </a:p>
        </p:txBody>
      </p:sp>
      <p:cxnSp>
        <p:nvCxnSpPr>
          <p:cNvPr id="9" name="Straight Arrow Connector 8">
            <a:extLst>
              <a:ext uri="{FF2B5EF4-FFF2-40B4-BE49-F238E27FC236}">
                <a16:creationId xmlns:a16="http://schemas.microsoft.com/office/drawing/2014/main" id="{F0736FB7-B36F-C3C6-F51B-AC101ED46009}"/>
              </a:ext>
            </a:extLst>
          </p:cNvPr>
          <p:cNvCxnSpPr>
            <a:stCxn id="2" idx="4"/>
            <a:endCxn id="3" idx="0"/>
          </p:cNvCxnSpPr>
          <p:nvPr/>
        </p:nvCxnSpPr>
        <p:spPr>
          <a:xfrm>
            <a:off x="6096000" y="1270000"/>
            <a:ext cx="0" cy="55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077AE076-A82B-320E-0AC5-B3332E7ACA1D}"/>
              </a:ext>
            </a:extLst>
          </p:cNvPr>
          <p:cNvCxnSpPr>
            <a:stCxn id="3" idx="1"/>
            <a:endCxn id="6" idx="0"/>
          </p:cNvCxnSpPr>
          <p:nvPr/>
        </p:nvCxnSpPr>
        <p:spPr>
          <a:xfrm rot="10800000" flipV="1">
            <a:off x="2763520" y="2410460"/>
            <a:ext cx="2133600" cy="5994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AF897A74-E468-2F19-1D30-888278296725}"/>
              </a:ext>
            </a:extLst>
          </p:cNvPr>
          <p:cNvCxnSpPr>
            <a:stCxn id="3" idx="3"/>
            <a:endCxn id="4" idx="0"/>
          </p:cNvCxnSpPr>
          <p:nvPr/>
        </p:nvCxnSpPr>
        <p:spPr>
          <a:xfrm>
            <a:off x="7294880" y="2410460"/>
            <a:ext cx="2062480" cy="5816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F419CAAC-D8AF-A8C4-0C53-3783FA4B4A56}"/>
              </a:ext>
            </a:extLst>
          </p:cNvPr>
          <p:cNvCxnSpPr>
            <a:endCxn id="5" idx="1"/>
          </p:cNvCxnSpPr>
          <p:nvPr/>
        </p:nvCxnSpPr>
        <p:spPr>
          <a:xfrm>
            <a:off x="2763520" y="4155440"/>
            <a:ext cx="1960880" cy="1214120"/>
          </a:xfrm>
          <a:prstGeom prst="bentConnector3">
            <a:avLst>
              <a:gd name="adj1" fmla="val -7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F427EEB6-F2C9-ED1D-A791-478F41C6FDC8}"/>
              </a:ext>
            </a:extLst>
          </p:cNvPr>
          <p:cNvCxnSpPr>
            <a:stCxn id="4" idx="1"/>
            <a:endCxn id="5" idx="0"/>
          </p:cNvCxnSpPr>
          <p:nvPr/>
        </p:nvCxnSpPr>
        <p:spPr>
          <a:xfrm rot="10800000" flipV="1">
            <a:off x="6096000" y="3573780"/>
            <a:ext cx="2062480" cy="12319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A31AF638-0392-BF54-7AA3-752040E70A94}"/>
              </a:ext>
            </a:extLst>
          </p:cNvPr>
          <p:cNvCxnSpPr>
            <a:stCxn id="4" idx="3"/>
            <a:endCxn id="7" idx="0"/>
          </p:cNvCxnSpPr>
          <p:nvPr/>
        </p:nvCxnSpPr>
        <p:spPr>
          <a:xfrm>
            <a:off x="10556240" y="3573780"/>
            <a:ext cx="716280" cy="12319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5816756-BE9E-9AF0-C992-1712CB5D994F}"/>
              </a:ext>
            </a:extLst>
          </p:cNvPr>
          <p:cNvCxnSpPr>
            <a:stCxn id="7" idx="1"/>
            <a:endCxn id="5" idx="3"/>
          </p:cNvCxnSpPr>
          <p:nvPr/>
        </p:nvCxnSpPr>
        <p:spPr>
          <a:xfrm flipH="1">
            <a:off x="7467600" y="5369560"/>
            <a:ext cx="2987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9D8475F-1CDE-6878-4D4C-FD8F0F8E5585}"/>
              </a:ext>
            </a:extLst>
          </p:cNvPr>
          <p:cNvSpPr txBox="1"/>
          <p:nvPr/>
        </p:nvSpPr>
        <p:spPr>
          <a:xfrm>
            <a:off x="7467600" y="3108960"/>
            <a:ext cx="690880" cy="369332"/>
          </a:xfrm>
          <a:prstGeom prst="rect">
            <a:avLst/>
          </a:prstGeom>
          <a:noFill/>
        </p:spPr>
        <p:txBody>
          <a:bodyPr wrap="square" rtlCol="0">
            <a:spAutoFit/>
          </a:bodyPr>
          <a:lstStyle/>
          <a:p>
            <a:pPr algn="ctr"/>
            <a:r>
              <a:rPr lang="en-US" dirty="0"/>
              <a:t>Yes</a:t>
            </a:r>
          </a:p>
        </p:txBody>
      </p:sp>
      <p:sp>
        <p:nvSpPr>
          <p:cNvPr id="24" name="TextBox 23">
            <a:extLst>
              <a:ext uri="{FF2B5EF4-FFF2-40B4-BE49-F238E27FC236}">
                <a16:creationId xmlns:a16="http://schemas.microsoft.com/office/drawing/2014/main" id="{5509C73B-89DA-195B-6D1A-AB4BFDCEFDE0}"/>
              </a:ext>
            </a:extLst>
          </p:cNvPr>
          <p:cNvSpPr txBox="1"/>
          <p:nvPr/>
        </p:nvSpPr>
        <p:spPr>
          <a:xfrm>
            <a:off x="10515600" y="3108960"/>
            <a:ext cx="690880" cy="369332"/>
          </a:xfrm>
          <a:prstGeom prst="rect">
            <a:avLst/>
          </a:prstGeom>
          <a:noFill/>
        </p:spPr>
        <p:txBody>
          <a:bodyPr wrap="square" rtlCol="0">
            <a:spAutoFit/>
          </a:bodyPr>
          <a:lstStyle/>
          <a:p>
            <a:pPr algn="ctr"/>
            <a:r>
              <a:rPr lang="en-US" dirty="0"/>
              <a:t>No</a:t>
            </a:r>
          </a:p>
        </p:txBody>
      </p:sp>
      <p:sp>
        <p:nvSpPr>
          <p:cNvPr id="25" name="TextBox 24">
            <a:extLst>
              <a:ext uri="{FF2B5EF4-FFF2-40B4-BE49-F238E27FC236}">
                <a16:creationId xmlns:a16="http://schemas.microsoft.com/office/drawing/2014/main" id="{9559BD0F-6BEA-5C9B-61CF-69515FE84407}"/>
              </a:ext>
            </a:extLst>
          </p:cNvPr>
          <p:cNvSpPr txBox="1"/>
          <p:nvPr/>
        </p:nvSpPr>
        <p:spPr>
          <a:xfrm>
            <a:off x="7139939" y="1934964"/>
            <a:ext cx="690880" cy="369332"/>
          </a:xfrm>
          <a:prstGeom prst="rect">
            <a:avLst/>
          </a:prstGeom>
          <a:noFill/>
        </p:spPr>
        <p:txBody>
          <a:bodyPr wrap="square" rtlCol="0">
            <a:spAutoFit/>
          </a:bodyPr>
          <a:lstStyle/>
          <a:p>
            <a:pPr algn="ctr"/>
            <a:r>
              <a:rPr lang="en-US" dirty="0"/>
              <a:t>Yes</a:t>
            </a:r>
          </a:p>
        </p:txBody>
      </p:sp>
      <p:sp>
        <p:nvSpPr>
          <p:cNvPr id="26" name="TextBox 25">
            <a:extLst>
              <a:ext uri="{FF2B5EF4-FFF2-40B4-BE49-F238E27FC236}">
                <a16:creationId xmlns:a16="http://schemas.microsoft.com/office/drawing/2014/main" id="{662FE82F-9ECA-5768-E2DC-76B5C02B7963}"/>
              </a:ext>
            </a:extLst>
          </p:cNvPr>
          <p:cNvSpPr txBox="1"/>
          <p:nvPr/>
        </p:nvSpPr>
        <p:spPr>
          <a:xfrm>
            <a:off x="4361181" y="1929884"/>
            <a:ext cx="690880" cy="369332"/>
          </a:xfrm>
          <a:prstGeom prst="rect">
            <a:avLst/>
          </a:prstGeom>
          <a:noFill/>
        </p:spPr>
        <p:txBody>
          <a:bodyPr wrap="square" rtlCol="0">
            <a:spAutoFit/>
          </a:bodyPr>
          <a:lstStyle/>
          <a:p>
            <a:pPr algn="ctr"/>
            <a:r>
              <a:rPr lang="en-US" dirty="0"/>
              <a:t>No</a:t>
            </a:r>
          </a:p>
        </p:txBody>
      </p:sp>
      <p:sp>
        <p:nvSpPr>
          <p:cNvPr id="27" name="TextBox 26">
            <a:extLst>
              <a:ext uri="{FF2B5EF4-FFF2-40B4-BE49-F238E27FC236}">
                <a16:creationId xmlns:a16="http://schemas.microsoft.com/office/drawing/2014/main" id="{7795B356-465E-631B-7DD6-45AA633BFFAE}"/>
              </a:ext>
            </a:extLst>
          </p:cNvPr>
          <p:cNvSpPr txBox="1"/>
          <p:nvPr/>
        </p:nvSpPr>
        <p:spPr>
          <a:xfrm>
            <a:off x="2777490" y="4446230"/>
            <a:ext cx="1496061" cy="923330"/>
          </a:xfrm>
          <a:prstGeom prst="rect">
            <a:avLst/>
          </a:prstGeom>
          <a:noFill/>
        </p:spPr>
        <p:txBody>
          <a:bodyPr wrap="square" rtlCol="0">
            <a:spAutoFit/>
          </a:bodyPr>
          <a:lstStyle/>
          <a:p>
            <a:r>
              <a:rPr lang="en-US" dirty="0"/>
              <a:t>Review by Compliance Officer</a:t>
            </a:r>
          </a:p>
        </p:txBody>
      </p:sp>
      <p:sp>
        <p:nvSpPr>
          <p:cNvPr id="28" name="TextBox 27">
            <a:extLst>
              <a:ext uri="{FF2B5EF4-FFF2-40B4-BE49-F238E27FC236}">
                <a16:creationId xmlns:a16="http://schemas.microsoft.com/office/drawing/2014/main" id="{B4E49328-C8AE-21F7-8A73-8A0B60F42A22}"/>
              </a:ext>
            </a:extLst>
          </p:cNvPr>
          <p:cNvSpPr txBox="1"/>
          <p:nvPr/>
        </p:nvSpPr>
        <p:spPr>
          <a:xfrm>
            <a:off x="6092189" y="3580507"/>
            <a:ext cx="1496061" cy="646331"/>
          </a:xfrm>
          <a:prstGeom prst="rect">
            <a:avLst/>
          </a:prstGeom>
          <a:noFill/>
        </p:spPr>
        <p:txBody>
          <a:bodyPr wrap="square" rtlCol="0">
            <a:spAutoFit/>
          </a:bodyPr>
          <a:lstStyle/>
          <a:p>
            <a:r>
              <a:rPr lang="en-US" dirty="0"/>
              <a:t>Review by Blanket IRB PI</a:t>
            </a:r>
          </a:p>
        </p:txBody>
      </p:sp>
      <p:sp>
        <p:nvSpPr>
          <p:cNvPr id="29" name="TextBox 28">
            <a:extLst>
              <a:ext uri="{FF2B5EF4-FFF2-40B4-BE49-F238E27FC236}">
                <a16:creationId xmlns:a16="http://schemas.microsoft.com/office/drawing/2014/main" id="{9A492BD4-37F8-006B-6503-21E72AEF5E26}"/>
              </a:ext>
            </a:extLst>
          </p:cNvPr>
          <p:cNvSpPr txBox="1"/>
          <p:nvPr/>
        </p:nvSpPr>
        <p:spPr>
          <a:xfrm>
            <a:off x="8948419" y="4700786"/>
            <a:ext cx="1496061" cy="646331"/>
          </a:xfrm>
          <a:prstGeom prst="rect">
            <a:avLst/>
          </a:prstGeom>
          <a:noFill/>
        </p:spPr>
        <p:txBody>
          <a:bodyPr wrap="square" rtlCol="0">
            <a:spAutoFit/>
          </a:bodyPr>
          <a:lstStyle/>
          <a:p>
            <a:r>
              <a:rPr lang="en-US" dirty="0"/>
              <a:t>Review by RTS Director</a:t>
            </a:r>
          </a:p>
        </p:txBody>
      </p:sp>
    </p:spTree>
    <p:extLst>
      <p:ext uri="{BB962C8B-B14F-4D97-AF65-F5344CB8AC3E}">
        <p14:creationId xmlns:p14="http://schemas.microsoft.com/office/powerpoint/2010/main" val="40460673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FE435-72F0-4C23-5E5F-0BA7F630CE00}"/>
              </a:ext>
            </a:extLst>
          </p:cNvPr>
          <p:cNvSpPr>
            <a:spLocks noGrp="1"/>
          </p:cNvSpPr>
          <p:nvPr>
            <p:ph type="title"/>
          </p:nvPr>
        </p:nvSpPr>
        <p:spPr/>
        <p:txBody>
          <a:bodyPr/>
          <a:lstStyle/>
          <a:p>
            <a:r>
              <a:rPr lang="en-US" dirty="0"/>
              <a:t>Operational Data Requests</a:t>
            </a:r>
          </a:p>
        </p:txBody>
      </p:sp>
      <p:sp>
        <p:nvSpPr>
          <p:cNvPr id="3" name="Content Placeholder 2">
            <a:extLst>
              <a:ext uri="{FF2B5EF4-FFF2-40B4-BE49-F238E27FC236}">
                <a16:creationId xmlns:a16="http://schemas.microsoft.com/office/drawing/2014/main" id="{07264AA3-791E-7478-D092-024D6649BA55}"/>
              </a:ext>
            </a:extLst>
          </p:cNvPr>
          <p:cNvSpPr>
            <a:spLocks noGrp="1"/>
          </p:cNvSpPr>
          <p:nvPr>
            <p:ph idx="1"/>
          </p:nvPr>
        </p:nvSpPr>
        <p:spPr>
          <a:xfrm>
            <a:off x="1024128" y="2763520"/>
            <a:ext cx="9720073" cy="3545840"/>
          </a:xfrm>
        </p:spPr>
        <p:txBody>
          <a:bodyPr/>
          <a:lstStyle/>
          <a:p>
            <a:r>
              <a:rPr lang="en-US" dirty="0"/>
              <a:t> Must attest that the data will not be used for research purposes – but can be converted into blanket IRB</a:t>
            </a:r>
          </a:p>
          <a:p>
            <a:r>
              <a:rPr lang="en-US" dirty="0"/>
              <a:t> Short description of project</a:t>
            </a:r>
          </a:p>
          <a:p>
            <a:r>
              <a:rPr lang="en-US" dirty="0"/>
              <a:t> Short description of requested data – list of common variables at </a:t>
            </a:r>
            <a:r>
              <a:rPr lang="en-US" b="0" i="0" dirty="0">
                <a:effectLst/>
                <a:latin typeface="Segoe UI" panose="020B0502040204020203" pitchFamily="34" charset="0"/>
                <a:hlinkClick r:id="rId2"/>
              </a:rPr>
              <a:t>https://kb.labmed.uw.edu/display/HOME/Data+Dictionary+for+Data+Requests</a:t>
            </a:r>
            <a:endParaRPr lang="en-US" dirty="0"/>
          </a:p>
        </p:txBody>
      </p:sp>
      <p:sp>
        <p:nvSpPr>
          <p:cNvPr id="4" name="TextBox 3">
            <a:extLst>
              <a:ext uri="{FF2B5EF4-FFF2-40B4-BE49-F238E27FC236}">
                <a16:creationId xmlns:a16="http://schemas.microsoft.com/office/drawing/2014/main" id="{FB13855A-8433-66CB-70DC-334F90598E85}"/>
              </a:ext>
            </a:extLst>
          </p:cNvPr>
          <p:cNvSpPr txBox="1"/>
          <p:nvPr/>
        </p:nvSpPr>
        <p:spPr>
          <a:xfrm>
            <a:off x="533400" y="1944469"/>
            <a:ext cx="11125200" cy="646331"/>
          </a:xfrm>
          <a:prstGeom prst="rect">
            <a:avLst/>
          </a:prstGeom>
          <a:noFill/>
        </p:spPr>
        <p:txBody>
          <a:bodyPr wrap="square" rtlCol="0">
            <a:spAutoFit/>
          </a:bodyPr>
          <a:lstStyle/>
          <a:p>
            <a:pPr algn="ctr"/>
            <a:r>
              <a:rPr lang="en-US" sz="3600" dirty="0">
                <a:hlinkClick r:id="rId3"/>
              </a:rPr>
              <a:t>https://bit.ly/dlmp-ops-data</a:t>
            </a:r>
            <a:r>
              <a:rPr lang="en-US" sz="3600" dirty="0"/>
              <a:t> </a:t>
            </a:r>
          </a:p>
        </p:txBody>
      </p:sp>
    </p:spTree>
    <p:extLst>
      <p:ext uri="{BB962C8B-B14F-4D97-AF65-F5344CB8AC3E}">
        <p14:creationId xmlns:p14="http://schemas.microsoft.com/office/powerpoint/2010/main" val="3219872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A6375-EF97-5698-EB05-4FC0CC16BCD0}"/>
              </a:ext>
            </a:extLst>
          </p:cNvPr>
          <p:cNvSpPr>
            <a:spLocks noGrp="1"/>
          </p:cNvSpPr>
          <p:nvPr>
            <p:ph type="title"/>
          </p:nvPr>
        </p:nvSpPr>
        <p:spPr/>
        <p:txBody>
          <a:bodyPr/>
          <a:lstStyle/>
          <a:p>
            <a:r>
              <a:rPr lang="en-US" dirty="0"/>
              <a:t>Research Requests Under Blanket IRB</a:t>
            </a:r>
          </a:p>
        </p:txBody>
      </p:sp>
      <p:sp>
        <p:nvSpPr>
          <p:cNvPr id="3" name="Content Placeholder 2">
            <a:extLst>
              <a:ext uri="{FF2B5EF4-FFF2-40B4-BE49-F238E27FC236}">
                <a16:creationId xmlns:a16="http://schemas.microsoft.com/office/drawing/2014/main" id="{C49DF0E5-BFE5-394A-52AF-6209497CC567}"/>
              </a:ext>
            </a:extLst>
          </p:cNvPr>
          <p:cNvSpPr>
            <a:spLocks noGrp="1"/>
          </p:cNvSpPr>
          <p:nvPr>
            <p:ph idx="1"/>
          </p:nvPr>
        </p:nvSpPr>
        <p:spPr/>
        <p:txBody>
          <a:bodyPr>
            <a:normAutofit fontScale="92500" lnSpcReduction="10000"/>
          </a:bodyPr>
          <a:lstStyle/>
          <a:p>
            <a:r>
              <a:rPr lang="en-US" dirty="0"/>
              <a:t> Blanket IRB is used for studies not funded by an external grant that are retrospective in nature and only require data from electronic systems </a:t>
            </a:r>
          </a:p>
          <a:p>
            <a:r>
              <a:rPr lang="en-US" dirty="0"/>
              <a:t> Requests can be made through operational request form – but make a note that there is intent to use the blanket IRB</a:t>
            </a:r>
          </a:p>
          <a:p>
            <a:r>
              <a:rPr lang="en-US" dirty="0"/>
              <a:t> Training and sign off on blanket IRB access is required</a:t>
            </a:r>
          </a:p>
          <a:p>
            <a:r>
              <a:rPr lang="en-US" dirty="0"/>
              <a:t> When specific charts are reviewed as part of the research, this should be recorded on the Accounting of Disclosures form and submitted </a:t>
            </a:r>
          </a:p>
        </p:txBody>
      </p:sp>
    </p:spTree>
    <p:extLst>
      <p:ext uri="{BB962C8B-B14F-4D97-AF65-F5344CB8AC3E}">
        <p14:creationId xmlns:p14="http://schemas.microsoft.com/office/powerpoint/2010/main" val="1797390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1698-4E07-5A3E-CCA4-5E742CF07D46}"/>
              </a:ext>
            </a:extLst>
          </p:cNvPr>
          <p:cNvSpPr>
            <a:spLocks noGrp="1"/>
          </p:cNvSpPr>
          <p:nvPr>
            <p:ph type="title"/>
          </p:nvPr>
        </p:nvSpPr>
        <p:spPr/>
        <p:txBody>
          <a:bodyPr/>
          <a:lstStyle/>
          <a:p>
            <a:r>
              <a:rPr lang="en-US" dirty="0"/>
              <a:t>Other Research Requests</a:t>
            </a:r>
          </a:p>
        </p:txBody>
      </p:sp>
      <p:sp>
        <p:nvSpPr>
          <p:cNvPr id="3" name="Content Placeholder 2">
            <a:extLst>
              <a:ext uri="{FF2B5EF4-FFF2-40B4-BE49-F238E27FC236}">
                <a16:creationId xmlns:a16="http://schemas.microsoft.com/office/drawing/2014/main" id="{8111D85E-E18E-AAA7-FE4F-EEDBB7152218}"/>
              </a:ext>
            </a:extLst>
          </p:cNvPr>
          <p:cNvSpPr>
            <a:spLocks noGrp="1"/>
          </p:cNvSpPr>
          <p:nvPr>
            <p:ph idx="1"/>
          </p:nvPr>
        </p:nvSpPr>
        <p:spPr/>
        <p:txBody>
          <a:bodyPr/>
          <a:lstStyle/>
          <a:p>
            <a:r>
              <a:rPr lang="en-US" dirty="0"/>
              <a:t> Other research requests that are focused on lab/path data can be submitted to Research Testing Services: </a:t>
            </a:r>
            <a:r>
              <a:rPr lang="en-US" b="0" i="0" u="sng" dirty="0">
                <a:solidFill>
                  <a:srgbClr val="0078D7"/>
                </a:solidFill>
                <a:effectLst/>
                <a:latin typeface="Calibri" panose="020F0502020204030204" pitchFamily="34" charset="0"/>
                <a:hlinkClick r:id="rId2" tooltip="https://urldefense.com/v3/__https://redcap.link/DLMPResearchDataRequestForm__;!!K-Hz7m0Vt54!nSJO8MXfAsxZqsZ79UxXfjkck-dwSlk-E5wWYOphM_rQ33lK2T_XgGbO-SyFONvv8VE-aqgbWc1ip1ao$"/>
              </a:rPr>
              <a:t>https://redcap.link/DLMPResearchDataRequestForm</a:t>
            </a:r>
            <a:endParaRPr lang="en-US" b="0" i="0" u="sng" dirty="0">
              <a:solidFill>
                <a:srgbClr val="0078D7"/>
              </a:solidFill>
              <a:effectLst/>
              <a:latin typeface="Calibri" panose="020F0502020204030204" pitchFamily="34" charset="0"/>
            </a:endParaRPr>
          </a:p>
          <a:p>
            <a:r>
              <a:rPr lang="en-US" u="sng" dirty="0">
                <a:solidFill>
                  <a:srgbClr val="0078D7"/>
                </a:solidFill>
                <a:latin typeface="Calibri" panose="020F0502020204030204" pitchFamily="34" charset="0"/>
              </a:rPr>
              <a:t> </a:t>
            </a:r>
            <a:r>
              <a:rPr lang="en-US" dirty="0"/>
              <a:t>For studies that have their own IRB – typically externally funded studies or those that have requirements beyond data</a:t>
            </a:r>
          </a:p>
          <a:p>
            <a:r>
              <a:rPr lang="en-US" dirty="0"/>
              <a:t> Review ensures that the scope of data requested aligns with the IRB documentation</a:t>
            </a:r>
          </a:p>
        </p:txBody>
      </p:sp>
    </p:spTree>
    <p:extLst>
      <p:ext uri="{BB962C8B-B14F-4D97-AF65-F5344CB8AC3E}">
        <p14:creationId xmlns:p14="http://schemas.microsoft.com/office/powerpoint/2010/main" val="3062017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is Data Analytics?</a:t>
            </a:r>
          </a:p>
        </p:txBody>
      </p:sp>
    </p:spTree>
    <p:extLst>
      <p:ext uri="{BB962C8B-B14F-4D97-AF65-F5344CB8AC3E}">
        <p14:creationId xmlns:p14="http://schemas.microsoft.com/office/powerpoint/2010/main" val="2301799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59575C-CD62-4424-2E71-2D499D7D0B04}"/>
              </a:ext>
            </a:extLst>
          </p:cNvPr>
          <p:cNvSpPr>
            <a:spLocks noGrp="1"/>
          </p:cNvSpPr>
          <p:nvPr>
            <p:ph type="title"/>
          </p:nvPr>
        </p:nvSpPr>
        <p:spPr/>
        <p:txBody>
          <a:bodyPr/>
          <a:lstStyle/>
          <a:p>
            <a:r>
              <a:rPr lang="en-US" dirty="0"/>
              <a:t>Tips for Generating Your Own Data</a:t>
            </a:r>
          </a:p>
        </p:txBody>
      </p:sp>
    </p:spTree>
    <p:extLst>
      <p:ext uri="{BB962C8B-B14F-4D97-AF65-F5344CB8AC3E}">
        <p14:creationId xmlns:p14="http://schemas.microsoft.com/office/powerpoint/2010/main" val="3055264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01887-C3BB-18DA-1284-658390A66127}"/>
              </a:ext>
            </a:extLst>
          </p:cNvPr>
          <p:cNvSpPr>
            <a:spLocks noGrp="1"/>
          </p:cNvSpPr>
          <p:nvPr>
            <p:ph type="title"/>
          </p:nvPr>
        </p:nvSpPr>
        <p:spPr/>
        <p:txBody>
          <a:bodyPr/>
          <a:lstStyle/>
          <a:p>
            <a:r>
              <a:rPr lang="en-US" dirty="0"/>
              <a:t>Building your own data set</a:t>
            </a:r>
          </a:p>
        </p:txBody>
      </p:sp>
      <p:sp>
        <p:nvSpPr>
          <p:cNvPr id="3" name="Content Placeholder 2">
            <a:extLst>
              <a:ext uri="{FF2B5EF4-FFF2-40B4-BE49-F238E27FC236}">
                <a16:creationId xmlns:a16="http://schemas.microsoft.com/office/drawing/2014/main" id="{2304798A-CD0A-BF24-9602-3B859D5E059D}"/>
              </a:ext>
            </a:extLst>
          </p:cNvPr>
          <p:cNvSpPr>
            <a:spLocks noGrp="1"/>
          </p:cNvSpPr>
          <p:nvPr>
            <p:ph idx="1"/>
          </p:nvPr>
        </p:nvSpPr>
        <p:spPr/>
        <p:txBody>
          <a:bodyPr/>
          <a:lstStyle/>
          <a:p>
            <a:r>
              <a:rPr lang="en-US" dirty="0"/>
              <a:t> Data analysis projects beyond a certain complexity require creating your own variables or data frames (tables/spreadsheets)</a:t>
            </a:r>
          </a:p>
          <a:p>
            <a:r>
              <a:rPr lang="en-US" dirty="0"/>
              <a:t> In addition to building tidy data sets, consider steps to make future analysis easier</a:t>
            </a:r>
          </a:p>
        </p:txBody>
      </p:sp>
    </p:spTree>
    <p:extLst>
      <p:ext uri="{BB962C8B-B14F-4D97-AF65-F5344CB8AC3E}">
        <p14:creationId xmlns:p14="http://schemas.microsoft.com/office/powerpoint/2010/main" val="1795235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7B73F-959C-4D3B-E413-F17B7E14F484}"/>
              </a:ext>
            </a:extLst>
          </p:cNvPr>
          <p:cNvSpPr>
            <a:spLocks noGrp="1"/>
          </p:cNvSpPr>
          <p:nvPr>
            <p:ph type="title"/>
          </p:nvPr>
        </p:nvSpPr>
        <p:spPr/>
        <p:txBody>
          <a:bodyPr/>
          <a:lstStyle/>
          <a:p>
            <a:r>
              <a:rPr lang="en-US" dirty="0"/>
              <a:t>Naming Variables</a:t>
            </a:r>
          </a:p>
        </p:txBody>
      </p:sp>
      <p:sp>
        <p:nvSpPr>
          <p:cNvPr id="3" name="Content Placeholder 2">
            <a:extLst>
              <a:ext uri="{FF2B5EF4-FFF2-40B4-BE49-F238E27FC236}">
                <a16:creationId xmlns:a16="http://schemas.microsoft.com/office/drawing/2014/main" id="{F68FA798-22F4-F6A2-8D06-BFB495304EC5}"/>
              </a:ext>
            </a:extLst>
          </p:cNvPr>
          <p:cNvSpPr>
            <a:spLocks noGrp="1"/>
          </p:cNvSpPr>
          <p:nvPr>
            <p:ph idx="1"/>
          </p:nvPr>
        </p:nvSpPr>
        <p:spPr>
          <a:xfrm>
            <a:off x="1024128" y="2285999"/>
            <a:ext cx="9720073" cy="4484451"/>
          </a:xfrm>
        </p:spPr>
        <p:txBody>
          <a:bodyPr>
            <a:normAutofit fontScale="92500" lnSpcReduction="10000"/>
          </a:bodyPr>
          <a:lstStyle/>
          <a:p>
            <a:r>
              <a:rPr lang="en-US" dirty="0"/>
              <a:t> Use variable (column) names that are easy for someone not performing your analysis to understand</a:t>
            </a:r>
          </a:p>
          <a:p>
            <a:pPr lvl="1"/>
            <a:r>
              <a:rPr lang="en-US" dirty="0"/>
              <a:t> “</a:t>
            </a:r>
            <a:r>
              <a:rPr lang="en-US" dirty="0" err="1"/>
              <a:t>result_value</a:t>
            </a:r>
            <a:r>
              <a:rPr lang="en-US" dirty="0"/>
              <a:t>” as opposed to “x”</a:t>
            </a:r>
          </a:p>
          <a:p>
            <a:pPr lvl="1"/>
            <a:r>
              <a:rPr lang="en-US" dirty="0"/>
              <a:t> “</a:t>
            </a:r>
            <a:r>
              <a:rPr lang="en-US" dirty="0" err="1"/>
              <a:t>collection_time</a:t>
            </a:r>
            <a:r>
              <a:rPr lang="en-US" dirty="0"/>
              <a:t>” instead of “time”</a:t>
            </a:r>
          </a:p>
          <a:p>
            <a:r>
              <a:rPr lang="en-US" dirty="0"/>
              <a:t> Stick to naming that will make it easier for a computer to read the data</a:t>
            </a:r>
          </a:p>
          <a:p>
            <a:pPr lvl="1"/>
            <a:r>
              <a:rPr lang="en-US" dirty="0"/>
              <a:t> Avoid spaces in names: “</a:t>
            </a:r>
            <a:r>
              <a:rPr lang="en-US" dirty="0" err="1"/>
              <a:t>result_value</a:t>
            </a:r>
            <a:r>
              <a:rPr lang="en-US" dirty="0"/>
              <a:t>” instead of “result value” (space has meaning in languages like R)</a:t>
            </a:r>
          </a:p>
          <a:p>
            <a:r>
              <a:rPr lang="en-US" dirty="0"/>
              <a:t> All lowercase (or uppercase) will be easier for you to type, even if it is not easier for the computer to parse</a:t>
            </a:r>
          </a:p>
        </p:txBody>
      </p:sp>
    </p:spTree>
    <p:extLst>
      <p:ext uri="{BB962C8B-B14F-4D97-AF65-F5344CB8AC3E}">
        <p14:creationId xmlns:p14="http://schemas.microsoft.com/office/powerpoint/2010/main" val="1194686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BE4D5-349C-0A29-8422-F31DFD817F65}"/>
              </a:ext>
            </a:extLst>
          </p:cNvPr>
          <p:cNvSpPr>
            <a:spLocks noGrp="1"/>
          </p:cNvSpPr>
          <p:nvPr>
            <p:ph type="title"/>
          </p:nvPr>
        </p:nvSpPr>
        <p:spPr/>
        <p:txBody>
          <a:bodyPr/>
          <a:lstStyle/>
          <a:p>
            <a:r>
              <a:rPr lang="en-US" dirty="0"/>
              <a:t>Respect Data Types When Creating Variables</a:t>
            </a:r>
          </a:p>
        </p:txBody>
      </p:sp>
      <p:sp>
        <p:nvSpPr>
          <p:cNvPr id="3" name="Content Placeholder 2">
            <a:extLst>
              <a:ext uri="{FF2B5EF4-FFF2-40B4-BE49-F238E27FC236}">
                <a16:creationId xmlns:a16="http://schemas.microsoft.com/office/drawing/2014/main" id="{747A5E0B-CF63-1269-3AFA-90019EFCAA16}"/>
              </a:ext>
            </a:extLst>
          </p:cNvPr>
          <p:cNvSpPr>
            <a:spLocks noGrp="1"/>
          </p:cNvSpPr>
          <p:nvPr>
            <p:ph idx="1"/>
          </p:nvPr>
        </p:nvSpPr>
        <p:spPr>
          <a:xfrm>
            <a:off x="1024128" y="2286000"/>
            <a:ext cx="9720073" cy="1060315"/>
          </a:xfrm>
        </p:spPr>
        <p:txBody>
          <a:bodyPr/>
          <a:lstStyle/>
          <a:p>
            <a:pPr marL="0" indent="0">
              <a:buNone/>
            </a:pPr>
            <a:r>
              <a:rPr lang="en-US" dirty="0"/>
              <a:t>Variable inspection and summarization is much easier (and less error prone) if known data types are used</a:t>
            </a:r>
          </a:p>
        </p:txBody>
      </p:sp>
      <p:graphicFrame>
        <p:nvGraphicFramePr>
          <p:cNvPr id="4" name="Table 3">
            <a:extLst>
              <a:ext uri="{FF2B5EF4-FFF2-40B4-BE49-F238E27FC236}">
                <a16:creationId xmlns:a16="http://schemas.microsoft.com/office/drawing/2014/main" id="{745A9E43-2E86-EC92-89EA-BD35121C5E00}"/>
              </a:ext>
            </a:extLst>
          </p:cNvPr>
          <p:cNvGraphicFramePr>
            <a:graphicFrameLocks noGrp="1"/>
          </p:cNvGraphicFramePr>
          <p:nvPr>
            <p:extLst>
              <p:ext uri="{D42A27DB-BD31-4B8C-83A1-F6EECF244321}">
                <p14:modId xmlns:p14="http://schemas.microsoft.com/office/powerpoint/2010/main" val="837474825"/>
              </p:ext>
            </p:extLst>
          </p:nvPr>
        </p:nvGraphicFramePr>
        <p:xfrm>
          <a:off x="2281067" y="3681419"/>
          <a:ext cx="2340990" cy="2609394"/>
        </p:xfrm>
        <a:graphic>
          <a:graphicData uri="http://schemas.openxmlformats.org/drawingml/2006/table">
            <a:tbl>
              <a:tblPr firstRow="1" bandRow="1">
                <a:tableStyleId>{5C22544A-7EE6-4342-B048-85BDC9FD1C3A}</a:tableStyleId>
              </a:tblPr>
              <a:tblGrid>
                <a:gridCol w="1170495">
                  <a:extLst>
                    <a:ext uri="{9D8B030D-6E8A-4147-A177-3AD203B41FA5}">
                      <a16:colId xmlns:a16="http://schemas.microsoft.com/office/drawing/2014/main" val="4053945047"/>
                    </a:ext>
                  </a:extLst>
                </a:gridCol>
                <a:gridCol w="1170495">
                  <a:extLst>
                    <a:ext uri="{9D8B030D-6E8A-4147-A177-3AD203B41FA5}">
                      <a16:colId xmlns:a16="http://schemas.microsoft.com/office/drawing/2014/main" val="1399958360"/>
                    </a:ext>
                  </a:extLst>
                </a:gridCol>
              </a:tblGrid>
              <a:tr h="434899">
                <a:tc>
                  <a:txBody>
                    <a:bodyPr/>
                    <a:lstStyle/>
                    <a:p>
                      <a:r>
                        <a:rPr lang="en-US" err="1"/>
                        <a:t>run_id</a:t>
                      </a:r>
                      <a:endParaRPr lang="en-US"/>
                    </a:p>
                  </a:txBody>
                  <a:tcPr/>
                </a:tc>
                <a:tc>
                  <a:txBody>
                    <a:bodyPr/>
                    <a:lstStyle/>
                    <a:p>
                      <a:r>
                        <a:rPr lang="en-US"/>
                        <a:t>value</a:t>
                      </a:r>
                    </a:p>
                  </a:txBody>
                  <a:tcPr/>
                </a:tc>
                <a:extLst>
                  <a:ext uri="{0D108BD9-81ED-4DB2-BD59-A6C34878D82A}">
                    <a16:rowId xmlns:a16="http://schemas.microsoft.com/office/drawing/2014/main" val="578032586"/>
                  </a:ext>
                </a:extLst>
              </a:tr>
              <a:tr h="434899">
                <a:tc>
                  <a:txBody>
                    <a:bodyPr/>
                    <a:lstStyle/>
                    <a:p>
                      <a:r>
                        <a:rPr lang="en-US"/>
                        <a:t>1</a:t>
                      </a:r>
                    </a:p>
                  </a:txBody>
                  <a:tcPr/>
                </a:tc>
                <a:tc>
                  <a:txBody>
                    <a:bodyPr/>
                    <a:lstStyle/>
                    <a:p>
                      <a:r>
                        <a:rPr lang="en-US"/>
                        <a:t>5</a:t>
                      </a:r>
                    </a:p>
                  </a:txBody>
                  <a:tcPr/>
                </a:tc>
                <a:extLst>
                  <a:ext uri="{0D108BD9-81ED-4DB2-BD59-A6C34878D82A}">
                    <a16:rowId xmlns:a16="http://schemas.microsoft.com/office/drawing/2014/main" val="3274274136"/>
                  </a:ext>
                </a:extLst>
              </a:tr>
              <a:tr h="434899">
                <a:tc>
                  <a:txBody>
                    <a:bodyPr/>
                    <a:lstStyle/>
                    <a:p>
                      <a:r>
                        <a:rPr lang="en-US"/>
                        <a:t>2</a:t>
                      </a:r>
                    </a:p>
                  </a:txBody>
                  <a:tcPr/>
                </a:tc>
                <a:tc>
                  <a:txBody>
                    <a:bodyPr/>
                    <a:lstStyle/>
                    <a:p>
                      <a:r>
                        <a:rPr lang="en-US"/>
                        <a:t>cancelled</a:t>
                      </a:r>
                    </a:p>
                  </a:txBody>
                  <a:tcPr/>
                </a:tc>
                <a:extLst>
                  <a:ext uri="{0D108BD9-81ED-4DB2-BD59-A6C34878D82A}">
                    <a16:rowId xmlns:a16="http://schemas.microsoft.com/office/drawing/2014/main" val="1910581578"/>
                  </a:ext>
                </a:extLst>
              </a:tr>
              <a:tr h="434899">
                <a:tc>
                  <a:txBody>
                    <a:bodyPr/>
                    <a:lstStyle/>
                    <a:p>
                      <a:r>
                        <a:rPr lang="en-US"/>
                        <a:t>3</a:t>
                      </a:r>
                    </a:p>
                  </a:txBody>
                  <a:tcPr/>
                </a:tc>
                <a:tc>
                  <a:txBody>
                    <a:bodyPr/>
                    <a:lstStyle/>
                    <a:p>
                      <a:r>
                        <a:rPr lang="en-US"/>
                        <a:t>11</a:t>
                      </a:r>
                    </a:p>
                  </a:txBody>
                  <a:tcPr/>
                </a:tc>
                <a:extLst>
                  <a:ext uri="{0D108BD9-81ED-4DB2-BD59-A6C34878D82A}">
                    <a16:rowId xmlns:a16="http://schemas.microsoft.com/office/drawing/2014/main" val="677453352"/>
                  </a:ext>
                </a:extLst>
              </a:tr>
              <a:tr h="434899">
                <a:tc>
                  <a:txBody>
                    <a:bodyPr/>
                    <a:lstStyle/>
                    <a:p>
                      <a:r>
                        <a:rPr lang="en-US"/>
                        <a:t>4</a:t>
                      </a:r>
                    </a:p>
                  </a:txBody>
                  <a:tcPr/>
                </a:tc>
                <a:tc>
                  <a:txBody>
                    <a:bodyPr/>
                    <a:lstStyle/>
                    <a:p>
                      <a:r>
                        <a:rPr lang="en-US"/>
                        <a:t>&lt; 2</a:t>
                      </a:r>
                    </a:p>
                  </a:txBody>
                  <a:tcPr/>
                </a:tc>
                <a:extLst>
                  <a:ext uri="{0D108BD9-81ED-4DB2-BD59-A6C34878D82A}">
                    <a16:rowId xmlns:a16="http://schemas.microsoft.com/office/drawing/2014/main" val="3124961528"/>
                  </a:ext>
                </a:extLst>
              </a:tr>
              <a:tr h="434899">
                <a:tc>
                  <a:txBody>
                    <a:bodyPr/>
                    <a:lstStyle/>
                    <a:p>
                      <a:r>
                        <a:rPr lang="en-US"/>
                        <a:t>5</a:t>
                      </a:r>
                    </a:p>
                  </a:txBody>
                  <a:tcPr/>
                </a:tc>
                <a:tc>
                  <a:txBody>
                    <a:bodyPr/>
                    <a:lstStyle/>
                    <a:p>
                      <a:r>
                        <a:rPr lang="en-US"/>
                        <a:t>4</a:t>
                      </a:r>
                    </a:p>
                  </a:txBody>
                  <a:tcPr/>
                </a:tc>
                <a:extLst>
                  <a:ext uri="{0D108BD9-81ED-4DB2-BD59-A6C34878D82A}">
                    <a16:rowId xmlns:a16="http://schemas.microsoft.com/office/drawing/2014/main" val="1424318508"/>
                  </a:ext>
                </a:extLst>
              </a:tr>
            </a:tbl>
          </a:graphicData>
        </a:graphic>
      </p:graphicFrame>
      <p:graphicFrame>
        <p:nvGraphicFramePr>
          <p:cNvPr id="5" name="Table 4">
            <a:extLst>
              <a:ext uri="{FF2B5EF4-FFF2-40B4-BE49-F238E27FC236}">
                <a16:creationId xmlns:a16="http://schemas.microsoft.com/office/drawing/2014/main" id="{EA8B0194-B8E4-9B1D-B00E-92F9F9B8ADCD}"/>
              </a:ext>
            </a:extLst>
          </p:cNvPr>
          <p:cNvGraphicFramePr>
            <a:graphicFrameLocks noGrp="1"/>
          </p:cNvGraphicFramePr>
          <p:nvPr>
            <p:extLst>
              <p:ext uri="{D42A27DB-BD31-4B8C-83A1-F6EECF244321}">
                <p14:modId xmlns:p14="http://schemas.microsoft.com/office/powerpoint/2010/main" val="560142623"/>
              </p:ext>
            </p:extLst>
          </p:nvPr>
        </p:nvGraphicFramePr>
        <p:xfrm>
          <a:off x="6096000" y="3663390"/>
          <a:ext cx="3399714" cy="2609394"/>
        </p:xfrm>
        <a:graphic>
          <a:graphicData uri="http://schemas.openxmlformats.org/drawingml/2006/table">
            <a:tbl>
              <a:tblPr firstRow="1" bandRow="1">
                <a:tableStyleId>{5C22544A-7EE6-4342-B048-85BDC9FD1C3A}</a:tableStyleId>
              </a:tblPr>
              <a:tblGrid>
                <a:gridCol w="1133238">
                  <a:extLst>
                    <a:ext uri="{9D8B030D-6E8A-4147-A177-3AD203B41FA5}">
                      <a16:colId xmlns:a16="http://schemas.microsoft.com/office/drawing/2014/main" val="4053945047"/>
                    </a:ext>
                  </a:extLst>
                </a:gridCol>
                <a:gridCol w="1133238">
                  <a:extLst>
                    <a:ext uri="{9D8B030D-6E8A-4147-A177-3AD203B41FA5}">
                      <a16:colId xmlns:a16="http://schemas.microsoft.com/office/drawing/2014/main" val="1399958360"/>
                    </a:ext>
                  </a:extLst>
                </a:gridCol>
                <a:gridCol w="1133238">
                  <a:extLst>
                    <a:ext uri="{9D8B030D-6E8A-4147-A177-3AD203B41FA5}">
                      <a16:colId xmlns:a16="http://schemas.microsoft.com/office/drawing/2014/main" val="702600467"/>
                    </a:ext>
                  </a:extLst>
                </a:gridCol>
              </a:tblGrid>
              <a:tr h="434899">
                <a:tc>
                  <a:txBody>
                    <a:bodyPr/>
                    <a:lstStyle/>
                    <a:p>
                      <a:r>
                        <a:rPr lang="en-US" err="1"/>
                        <a:t>run_id</a:t>
                      </a:r>
                      <a:endParaRPr lang="en-US"/>
                    </a:p>
                  </a:txBody>
                  <a:tcPr/>
                </a:tc>
                <a:tc>
                  <a:txBody>
                    <a:bodyPr/>
                    <a:lstStyle/>
                    <a:p>
                      <a:r>
                        <a:rPr lang="en-US"/>
                        <a:t>value</a:t>
                      </a:r>
                    </a:p>
                  </a:txBody>
                  <a:tcPr/>
                </a:tc>
                <a:tc>
                  <a:txBody>
                    <a:bodyPr/>
                    <a:lstStyle/>
                    <a:p>
                      <a:r>
                        <a:rPr lang="en-US"/>
                        <a:t>comment</a:t>
                      </a:r>
                    </a:p>
                  </a:txBody>
                  <a:tcPr/>
                </a:tc>
                <a:extLst>
                  <a:ext uri="{0D108BD9-81ED-4DB2-BD59-A6C34878D82A}">
                    <a16:rowId xmlns:a16="http://schemas.microsoft.com/office/drawing/2014/main" val="578032586"/>
                  </a:ext>
                </a:extLst>
              </a:tr>
              <a:tr h="434899">
                <a:tc>
                  <a:txBody>
                    <a:bodyPr/>
                    <a:lstStyle/>
                    <a:p>
                      <a:r>
                        <a:rPr lang="en-US"/>
                        <a:t>1</a:t>
                      </a:r>
                    </a:p>
                  </a:txBody>
                  <a:tcPr/>
                </a:tc>
                <a:tc>
                  <a:txBody>
                    <a:bodyPr/>
                    <a:lstStyle/>
                    <a:p>
                      <a:r>
                        <a:rPr lang="en-US"/>
                        <a:t>5</a:t>
                      </a:r>
                    </a:p>
                  </a:txBody>
                  <a:tcPr/>
                </a:tc>
                <a:tc>
                  <a:txBody>
                    <a:bodyPr/>
                    <a:lstStyle/>
                    <a:p>
                      <a:endParaRPr lang="en-US"/>
                    </a:p>
                  </a:txBody>
                  <a:tcPr/>
                </a:tc>
                <a:extLst>
                  <a:ext uri="{0D108BD9-81ED-4DB2-BD59-A6C34878D82A}">
                    <a16:rowId xmlns:a16="http://schemas.microsoft.com/office/drawing/2014/main" val="3274274136"/>
                  </a:ext>
                </a:extLst>
              </a:tr>
              <a:tr h="434899">
                <a:tc>
                  <a:txBody>
                    <a:bodyPr/>
                    <a:lstStyle/>
                    <a:p>
                      <a:r>
                        <a:rPr lang="en-US"/>
                        <a:t>2</a:t>
                      </a:r>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cancelled</a:t>
                      </a:r>
                    </a:p>
                  </a:txBody>
                  <a:tcPr/>
                </a:tc>
                <a:extLst>
                  <a:ext uri="{0D108BD9-81ED-4DB2-BD59-A6C34878D82A}">
                    <a16:rowId xmlns:a16="http://schemas.microsoft.com/office/drawing/2014/main" val="1910581578"/>
                  </a:ext>
                </a:extLst>
              </a:tr>
              <a:tr h="434899">
                <a:tc>
                  <a:txBody>
                    <a:bodyPr/>
                    <a:lstStyle/>
                    <a:p>
                      <a:r>
                        <a:rPr lang="en-US"/>
                        <a:t>3</a:t>
                      </a:r>
                    </a:p>
                  </a:txBody>
                  <a:tcPr/>
                </a:tc>
                <a:tc>
                  <a:txBody>
                    <a:bodyPr/>
                    <a:lstStyle/>
                    <a:p>
                      <a:r>
                        <a:rPr lang="en-US"/>
                        <a:t>11</a:t>
                      </a:r>
                    </a:p>
                  </a:txBody>
                  <a:tcPr/>
                </a:tc>
                <a:tc>
                  <a:txBody>
                    <a:bodyPr/>
                    <a:lstStyle/>
                    <a:p>
                      <a:endParaRPr lang="en-US"/>
                    </a:p>
                  </a:txBody>
                  <a:tcPr/>
                </a:tc>
                <a:extLst>
                  <a:ext uri="{0D108BD9-81ED-4DB2-BD59-A6C34878D82A}">
                    <a16:rowId xmlns:a16="http://schemas.microsoft.com/office/drawing/2014/main" val="677453352"/>
                  </a:ext>
                </a:extLst>
              </a:tr>
              <a:tr h="434899">
                <a:tc>
                  <a:txBody>
                    <a:bodyPr/>
                    <a:lstStyle/>
                    <a:p>
                      <a:r>
                        <a:rPr lang="en-US"/>
                        <a:t>4</a:t>
                      </a:r>
                    </a:p>
                  </a:txBody>
                  <a:tcPr/>
                </a:tc>
                <a:tc>
                  <a:txBody>
                    <a:bodyPr/>
                    <a:lstStyle/>
                    <a:p>
                      <a:endParaRPr lang="en-US"/>
                    </a:p>
                  </a:txBody>
                  <a:tcPr/>
                </a:tc>
                <a:tc>
                  <a:txBody>
                    <a:bodyPr/>
                    <a:lstStyle/>
                    <a:p>
                      <a:r>
                        <a:rPr lang="en-US"/>
                        <a:t>&lt; 2</a:t>
                      </a:r>
                    </a:p>
                  </a:txBody>
                  <a:tcPr/>
                </a:tc>
                <a:extLst>
                  <a:ext uri="{0D108BD9-81ED-4DB2-BD59-A6C34878D82A}">
                    <a16:rowId xmlns:a16="http://schemas.microsoft.com/office/drawing/2014/main" val="3124961528"/>
                  </a:ext>
                </a:extLst>
              </a:tr>
              <a:tr h="434899">
                <a:tc>
                  <a:txBody>
                    <a:bodyPr/>
                    <a:lstStyle/>
                    <a:p>
                      <a:r>
                        <a:rPr lang="en-US"/>
                        <a:t>5</a:t>
                      </a:r>
                    </a:p>
                  </a:txBody>
                  <a:tcPr/>
                </a:tc>
                <a:tc>
                  <a:txBody>
                    <a:bodyPr/>
                    <a:lstStyle/>
                    <a:p>
                      <a:r>
                        <a:rPr lang="en-US"/>
                        <a:t>4</a:t>
                      </a:r>
                    </a:p>
                  </a:txBody>
                  <a:tcPr/>
                </a:tc>
                <a:tc>
                  <a:txBody>
                    <a:bodyPr/>
                    <a:lstStyle/>
                    <a:p>
                      <a:endParaRPr lang="en-US"/>
                    </a:p>
                  </a:txBody>
                  <a:tcPr/>
                </a:tc>
                <a:extLst>
                  <a:ext uri="{0D108BD9-81ED-4DB2-BD59-A6C34878D82A}">
                    <a16:rowId xmlns:a16="http://schemas.microsoft.com/office/drawing/2014/main" val="1424318508"/>
                  </a:ext>
                </a:extLst>
              </a:tr>
            </a:tbl>
          </a:graphicData>
        </a:graphic>
      </p:graphicFrame>
      <p:sp>
        <p:nvSpPr>
          <p:cNvPr id="6" name="Right Arrow 5">
            <a:extLst>
              <a:ext uri="{FF2B5EF4-FFF2-40B4-BE49-F238E27FC236}">
                <a16:creationId xmlns:a16="http://schemas.microsoft.com/office/drawing/2014/main" id="{2FCBFDA8-3B74-BC6A-9E62-F3F2C50DD907}"/>
              </a:ext>
            </a:extLst>
          </p:cNvPr>
          <p:cNvSpPr/>
          <p:nvPr/>
        </p:nvSpPr>
        <p:spPr>
          <a:xfrm>
            <a:off x="4897595" y="4868977"/>
            <a:ext cx="922867" cy="234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682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EC976-E6C7-B5F5-AE93-CB0B50395F44}"/>
              </a:ext>
            </a:extLst>
          </p:cNvPr>
          <p:cNvSpPr>
            <a:spLocks noGrp="1"/>
          </p:cNvSpPr>
          <p:nvPr>
            <p:ph type="title"/>
          </p:nvPr>
        </p:nvSpPr>
        <p:spPr/>
        <p:txBody>
          <a:bodyPr/>
          <a:lstStyle/>
          <a:p>
            <a:r>
              <a:rPr lang="en-US" dirty="0"/>
              <a:t>Consistency is Critical for Analyzing Categorical Variables</a:t>
            </a:r>
          </a:p>
        </p:txBody>
      </p:sp>
      <p:sp>
        <p:nvSpPr>
          <p:cNvPr id="3" name="Content Placeholder 2">
            <a:extLst>
              <a:ext uri="{FF2B5EF4-FFF2-40B4-BE49-F238E27FC236}">
                <a16:creationId xmlns:a16="http://schemas.microsoft.com/office/drawing/2014/main" id="{4E7EE5E2-DB12-613C-5056-A84F6DFBAC65}"/>
              </a:ext>
            </a:extLst>
          </p:cNvPr>
          <p:cNvSpPr>
            <a:spLocks noGrp="1"/>
          </p:cNvSpPr>
          <p:nvPr>
            <p:ph idx="1"/>
          </p:nvPr>
        </p:nvSpPr>
        <p:spPr/>
        <p:txBody>
          <a:bodyPr/>
          <a:lstStyle/>
          <a:p>
            <a:pPr marL="0" indent="0">
              <a:buNone/>
            </a:pPr>
            <a:r>
              <a:rPr lang="en-US" dirty="0"/>
              <a:t>Summarization is seamless when consistent values are used to represent binary or categorical variables</a:t>
            </a:r>
          </a:p>
        </p:txBody>
      </p:sp>
      <p:pic>
        <p:nvPicPr>
          <p:cNvPr id="4" name="Content Placeholder 3">
            <a:extLst>
              <a:ext uri="{FF2B5EF4-FFF2-40B4-BE49-F238E27FC236}">
                <a16:creationId xmlns:a16="http://schemas.microsoft.com/office/drawing/2014/main" id="{8B037517-B4E0-4C3E-7A13-2F1EBD28EDA2}"/>
              </a:ext>
            </a:extLst>
          </p:cNvPr>
          <p:cNvPicPr>
            <a:picLocks noChangeAspect="1"/>
          </p:cNvPicPr>
          <p:nvPr/>
        </p:nvPicPr>
        <p:blipFill>
          <a:blip r:embed="rId2"/>
          <a:stretch>
            <a:fillRect/>
          </a:stretch>
        </p:blipFill>
        <p:spPr>
          <a:xfrm>
            <a:off x="933856" y="3525825"/>
            <a:ext cx="4491588" cy="2173014"/>
          </a:xfrm>
          <a:prstGeom prst="rect">
            <a:avLst/>
          </a:prstGeom>
        </p:spPr>
      </p:pic>
      <p:pic>
        <p:nvPicPr>
          <p:cNvPr id="6" name="Picture 5">
            <a:extLst>
              <a:ext uri="{FF2B5EF4-FFF2-40B4-BE49-F238E27FC236}">
                <a16:creationId xmlns:a16="http://schemas.microsoft.com/office/drawing/2014/main" id="{4B6C736C-5543-BCC6-93E5-CC220C322DA0}"/>
              </a:ext>
            </a:extLst>
          </p:cNvPr>
          <p:cNvPicPr>
            <a:picLocks noChangeAspect="1"/>
          </p:cNvPicPr>
          <p:nvPr/>
        </p:nvPicPr>
        <p:blipFill>
          <a:blip r:embed="rId3"/>
          <a:stretch>
            <a:fillRect/>
          </a:stretch>
        </p:blipFill>
        <p:spPr>
          <a:xfrm>
            <a:off x="6252612" y="3561450"/>
            <a:ext cx="4491588" cy="2101764"/>
          </a:xfrm>
          <a:prstGeom prst="rect">
            <a:avLst/>
          </a:prstGeom>
        </p:spPr>
      </p:pic>
    </p:spTree>
    <p:extLst>
      <p:ext uri="{BB962C8B-B14F-4D97-AF65-F5344CB8AC3E}">
        <p14:creationId xmlns:p14="http://schemas.microsoft.com/office/powerpoint/2010/main" val="3516250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BCEFE-FCB3-8B49-E7A8-9C82A3F31917}"/>
              </a:ext>
            </a:extLst>
          </p:cNvPr>
          <p:cNvSpPr>
            <a:spLocks noGrp="1"/>
          </p:cNvSpPr>
          <p:nvPr>
            <p:ph type="title"/>
          </p:nvPr>
        </p:nvSpPr>
        <p:spPr/>
        <p:txBody>
          <a:bodyPr/>
          <a:lstStyle/>
          <a:p>
            <a:r>
              <a:rPr lang="en-US" dirty="0"/>
              <a:t>Use Standard Formats for Dates and Times</a:t>
            </a:r>
          </a:p>
        </p:txBody>
      </p:sp>
      <p:sp>
        <p:nvSpPr>
          <p:cNvPr id="3" name="Content Placeholder 2">
            <a:extLst>
              <a:ext uri="{FF2B5EF4-FFF2-40B4-BE49-F238E27FC236}">
                <a16:creationId xmlns:a16="http://schemas.microsoft.com/office/drawing/2014/main" id="{FDA758D6-14F6-B610-E486-F87C2DBEE561}"/>
              </a:ext>
            </a:extLst>
          </p:cNvPr>
          <p:cNvSpPr>
            <a:spLocks noGrp="1"/>
          </p:cNvSpPr>
          <p:nvPr>
            <p:ph idx="1"/>
          </p:nvPr>
        </p:nvSpPr>
        <p:spPr>
          <a:xfrm>
            <a:off x="5262664" y="1971449"/>
            <a:ext cx="6828817" cy="4464996"/>
          </a:xfrm>
        </p:spPr>
        <p:txBody>
          <a:bodyPr>
            <a:normAutofit lnSpcReduction="10000"/>
          </a:bodyPr>
          <a:lstStyle/>
          <a:p>
            <a:r>
              <a:rPr lang="en-US" dirty="0"/>
              <a:t> Learn to know and love the  ISO 8601 standard for representing dates and times</a:t>
            </a:r>
          </a:p>
          <a:p>
            <a:r>
              <a:rPr lang="en-US" dirty="0"/>
              <a:t> Prevent ambiguity when interpreting and parsing</a:t>
            </a:r>
          </a:p>
          <a:p>
            <a:r>
              <a:rPr lang="en-US" dirty="0"/>
              <a:t> Dates in filenames sort chronologically</a:t>
            </a:r>
          </a:p>
          <a:p>
            <a:r>
              <a:rPr lang="en-US" dirty="0"/>
              <a:t> Excel unfortunately does not encourage the use of this format (but should parse it without a problem)</a:t>
            </a:r>
          </a:p>
          <a:p>
            <a:endParaRPr lang="en-US" dirty="0"/>
          </a:p>
        </p:txBody>
      </p:sp>
      <p:pic>
        <p:nvPicPr>
          <p:cNvPr id="4" name="Content Placeholder 3">
            <a:extLst>
              <a:ext uri="{FF2B5EF4-FFF2-40B4-BE49-F238E27FC236}">
                <a16:creationId xmlns:a16="http://schemas.microsoft.com/office/drawing/2014/main" id="{88388D48-8483-4C81-5464-A73B7B3E59AC}"/>
              </a:ext>
            </a:extLst>
          </p:cNvPr>
          <p:cNvPicPr>
            <a:picLocks noChangeAspect="1"/>
          </p:cNvPicPr>
          <p:nvPr/>
        </p:nvPicPr>
        <p:blipFill>
          <a:blip r:embed="rId2"/>
          <a:stretch>
            <a:fillRect/>
          </a:stretch>
        </p:blipFill>
        <p:spPr>
          <a:xfrm>
            <a:off x="1024128" y="1905191"/>
            <a:ext cx="3624863" cy="4225925"/>
          </a:xfrm>
          <a:prstGeom prst="rect">
            <a:avLst/>
          </a:prstGeom>
        </p:spPr>
      </p:pic>
      <p:sp>
        <p:nvSpPr>
          <p:cNvPr id="5" name="TextBox 4">
            <a:extLst>
              <a:ext uri="{FF2B5EF4-FFF2-40B4-BE49-F238E27FC236}">
                <a16:creationId xmlns:a16="http://schemas.microsoft.com/office/drawing/2014/main" id="{96CB2EAB-EC83-500D-20B9-419EEB0AD33F}"/>
              </a:ext>
            </a:extLst>
          </p:cNvPr>
          <p:cNvSpPr txBox="1"/>
          <p:nvPr/>
        </p:nvSpPr>
        <p:spPr>
          <a:xfrm>
            <a:off x="736299" y="6251779"/>
            <a:ext cx="4426212" cy="369332"/>
          </a:xfrm>
          <a:prstGeom prst="rect">
            <a:avLst/>
          </a:prstGeom>
          <a:noFill/>
        </p:spPr>
        <p:txBody>
          <a:bodyPr wrap="none" rtlCol="0">
            <a:spAutoFit/>
          </a:bodyPr>
          <a:lstStyle/>
          <a:p>
            <a:r>
              <a:rPr lang="en-US"/>
              <a:t>Obligatory </a:t>
            </a:r>
            <a:r>
              <a:rPr lang="en-US" err="1"/>
              <a:t>xkcd</a:t>
            </a:r>
            <a:r>
              <a:rPr lang="en-US"/>
              <a:t> (</a:t>
            </a:r>
            <a:r>
              <a:rPr lang="en-US">
                <a:hlinkClick r:id="rId3"/>
              </a:rPr>
              <a:t>https://xkcd.com/1179/</a:t>
            </a:r>
            <a:r>
              <a:rPr lang="en-US"/>
              <a:t>)</a:t>
            </a:r>
          </a:p>
        </p:txBody>
      </p:sp>
    </p:spTree>
    <p:extLst>
      <p:ext uri="{BB962C8B-B14F-4D97-AF65-F5344CB8AC3E}">
        <p14:creationId xmlns:p14="http://schemas.microsoft.com/office/powerpoint/2010/main" val="35608249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59575C-CD62-4424-2E71-2D499D7D0B04}"/>
              </a:ext>
            </a:extLst>
          </p:cNvPr>
          <p:cNvSpPr>
            <a:spLocks noGrp="1"/>
          </p:cNvSpPr>
          <p:nvPr>
            <p:ph type="title"/>
          </p:nvPr>
        </p:nvSpPr>
        <p:spPr/>
        <p:txBody>
          <a:bodyPr/>
          <a:lstStyle/>
          <a:p>
            <a:r>
              <a:rPr lang="en-US" dirty="0"/>
              <a:t>Securing Your Data</a:t>
            </a:r>
          </a:p>
        </p:txBody>
      </p:sp>
    </p:spTree>
    <p:extLst>
      <p:ext uri="{BB962C8B-B14F-4D97-AF65-F5344CB8AC3E}">
        <p14:creationId xmlns:p14="http://schemas.microsoft.com/office/powerpoint/2010/main" val="251297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F9478-7C7D-B5A4-DEC0-469D0CD5DC2C}"/>
              </a:ext>
            </a:extLst>
          </p:cNvPr>
          <p:cNvSpPr>
            <a:spLocks noGrp="1"/>
          </p:cNvSpPr>
          <p:nvPr>
            <p:ph type="title"/>
          </p:nvPr>
        </p:nvSpPr>
        <p:spPr/>
        <p:txBody>
          <a:bodyPr/>
          <a:lstStyle/>
          <a:p>
            <a:r>
              <a:rPr lang="en-US" dirty="0"/>
              <a:t>UW Medicine Privacy, Confidentiality, and Information Security Agreement</a:t>
            </a:r>
          </a:p>
        </p:txBody>
      </p:sp>
      <p:sp>
        <p:nvSpPr>
          <p:cNvPr id="3" name="Content Placeholder 2">
            <a:extLst>
              <a:ext uri="{FF2B5EF4-FFF2-40B4-BE49-F238E27FC236}">
                <a16:creationId xmlns:a16="http://schemas.microsoft.com/office/drawing/2014/main" id="{E4000EC4-9071-0877-1514-C37A3B0AC204}"/>
              </a:ext>
            </a:extLst>
          </p:cNvPr>
          <p:cNvSpPr>
            <a:spLocks noGrp="1"/>
          </p:cNvSpPr>
          <p:nvPr>
            <p:ph idx="1"/>
          </p:nvPr>
        </p:nvSpPr>
        <p:spPr/>
        <p:txBody>
          <a:bodyPr/>
          <a:lstStyle/>
          <a:p>
            <a:pPr marL="0" indent="0">
              <a:buNone/>
            </a:pPr>
            <a:r>
              <a:rPr lang="en-US" sz="3200" dirty="0">
                <a:solidFill>
                  <a:srgbClr val="000000"/>
                </a:solidFill>
                <a:effectLst/>
                <a:latin typeface="+mn-lt"/>
              </a:rPr>
              <a:t>All UW Medicine workforce members (including faculty, employees, trainees, volunteers, and other persons who perform work for UW Medicine) are </a:t>
            </a:r>
            <a:r>
              <a:rPr lang="en-US" sz="3200" b="1" dirty="0">
                <a:solidFill>
                  <a:srgbClr val="000000"/>
                </a:solidFill>
                <a:effectLst/>
                <a:latin typeface="+mn-lt"/>
              </a:rPr>
              <a:t>personally responsible </a:t>
            </a:r>
            <a:r>
              <a:rPr lang="en-US" sz="3200" dirty="0">
                <a:solidFill>
                  <a:srgbClr val="000000"/>
                </a:solidFill>
                <a:effectLst/>
                <a:latin typeface="+mn-lt"/>
              </a:rPr>
              <a:t>for ensuring the privacy and security of all patient, confidential, restricted, research data, student information or proprietary information to which they are given access (referred to throughout this document as protected information).</a:t>
            </a:r>
          </a:p>
          <a:p>
            <a:pPr marL="0" indent="0">
              <a:buNone/>
            </a:pPr>
            <a:endParaRPr lang="en-US" dirty="0"/>
          </a:p>
        </p:txBody>
      </p:sp>
    </p:spTree>
    <p:extLst>
      <p:ext uri="{BB962C8B-B14F-4D97-AF65-F5344CB8AC3E}">
        <p14:creationId xmlns:p14="http://schemas.microsoft.com/office/powerpoint/2010/main" val="236420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91546-3B28-EF1F-BD26-A22C6172DF26}"/>
              </a:ext>
            </a:extLst>
          </p:cNvPr>
          <p:cNvSpPr>
            <a:spLocks noGrp="1"/>
          </p:cNvSpPr>
          <p:nvPr>
            <p:ph type="title"/>
          </p:nvPr>
        </p:nvSpPr>
        <p:spPr/>
        <p:txBody>
          <a:bodyPr/>
          <a:lstStyle/>
          <a:p>
            <a:r>
              <a:rPr lang="en-US" dirty="0"/>
              <a:t>Keep protected information confidential</a:t>
            </a:r>
          </a:p>
        </p:txBody>
      </p:sp>
      <p:sp>
        <p:nvSpPr>
          <p:cNvPr id="3" name="Content Placeholder 2">
            <a:extLst>
              <a:ext uri="{FF2B5EF4-FFF2-40B4-BE49-F238E27FC236}">
                <a16:creationId xmlns:a16="http://schemas.microsoft.com/office/drawing/2014/main" id="{A909F29A-F69E-9E0C-AE3C-B64AEFB74F0D}"/>
              </a:ext>
            </a:extLst>
          </p:cNvPr>
          <p:cNvSpPr>
            <a:spLocks noGrp="1"/>
          </p:cNvSpPr>
          <p:nvPr>
            <p:ph idx="1"/>
          </p:nvPr>
        </p:nvSpPr>
        <p:spPr>
          <a:xfrm>
            <a:off x="1024128" y="1977081"/>
            <a:ext cx="9720073" cy="4967416"/>
          </a:xfrm>
        </p:spPr>
        <p:txBody>
          <a:bodyPr>
            <a:normAutofit fontScale="92500" lnSpcReduction="10000"/>
          </a:bodyPr>
          <a:lstStyle/>
          <a:p>
            <a:pPr marL="228600" indent="0">
              <a:buNone/>
            </a:pPr>
            <a:r>
              <a:rPr lang="en-US" dirty="0">
                <a:solidFill>
                  <a:srgbClr val="000000"/>
                </a:solidFill>
                <a:effectLst/>
                <a:latin typeface="+mn-lt"/>
              </a:rPr>
              <a:t>PCISA: </a:t>
            </a:r>
            <a:r>
              <a:rPr lang="en-US" i="1" dirty="0">
                <a:solidFill>
                  <a:srgbClr val="000000"/>
                </a:solidFill>
                <a:effectLst/>
                <a:latin typeface="+mn-lt"/>
              </a:rPr>
              <a:t>I will maintain the confidentiality of all protected information that I have access to.</a:t>
            </a:r>
          </a:p>
          <a:p>
            <a:r>
              <a:rPr lang="en-US" dirty="0">
                <a:solidFill>
                  <a:srgbClr val="000000"/>
                </a:solidFill>
                <a:effectLst/>
                <a:latin typeface="+mn-lt"/>
              </a:rPr>
              <a:t>Protected (health) information = personally identifiable information + health information</a:t>
            </a:r>
          </a:p>
          <a:p>
            <a:endParaRPr lang="en-US" dirty="0"/>
          </a:p>
          <a:p>
            <a:endParaRPr lang="en-US" dirty="0"/>
          </a:p>
          <a:p>
            <a:endParaRPr lang="en-US" dirty="0"/>
          </a:p>
          <a:p>
            <a:endParaRPr lang="en-US" dirty="0"/>
          </a:p>
          <a:p>
            <a:pPr marL="228600" indent="0">
              <a:buNone/>
            </a:pPr>
            <a:r>
              <a:rPr lang="en-US" b="1" dirty="0"/>
              <a:t>Best practice: assume all info is protected unless proven otherwise!</a:t>
            </a:r>
          </a:p>
          <a:p>
            <a:endParaRPr lang="en-US" dirty="0"/>
          </a:p>
        </p:txBody>
      </p:sp>
      <p:graphicFrame>
        <p:nvGraphicFramePr>
          <p:cNvPr id="4" name="Table 4">
            <a:extLst>
              <a:ext uri="{FF2B5EF4-FFF2-40B4-BE49-F238E27FC236}">
                <a16:creationId xmlns:a16="http://schemas.microsoft.com/office/drawing/2014/main" id="{B04B953E-3AE7-A763-28B8-16BBEDF642B6}"/>
              </a:ext>
            </a:extLst>
          </p:cNvPr>
          <p:cNvGraphicFramePr>
            <a:graphicFrameLocks noGrp="1"/>
          </p:cNvGraphicFramePr>
          <p:nvPr>
            <p:extLst>
              <p:ext uri="{D42A27DB-BD31-4B8C-83A1-F6EECF244321}">
                <p14:modId xmlns:p14="http://schemas.microsoft.com/office/powerpoint/2010/main" val="145269924"/>
              </p:ext>
            </p:extLst>
          </p:nvPr>
        </p:nvGraphicFramePr>
        <p:xfrm>
          <a:off x="1585799" y="3610283"/>
          <a:ext cx="8973457" cy="2225040"/>
        </p:xfrm>
        <a:graphic>
          <a:graphicData uri="http://schemas.openxmlformats.org/drawingml/2006/table">
            <a:tbl>
              <a:tblPr firstRow="1" bandRow="1">
                <a:tableStyleId>{22838BEF-8BB2-4498-84A7-C5851F593DF1}</a:tableStyleId>
              </a:tblPr>
              <a:tblGrid>
                <a:gridCol w="3192197">
                  <a:extLst>
                    <a:ext uri="{9D8B030D-6E8A-4147-A177-3AD203B41FA5}">
                      <a16:colId xmlns:a16="http://schemas.microsoft.com/office/drawing/2014/main" val="3848626499"/>
                    </a:ext>
                  </a:extLst>
                </a:gridCol>
                <a:gridCol w="2406689">
                  <a:extLst>
                    <a:ext uri="{9D8B030D-6E8A-4147-A177-3AD203B41FA5}">
                      <a16:colId xmlns:a16="http://schemas.microsoft.com/office/drawing/2014/main" val="644812088"/>
                    </a:ext>
                  </a:extLst>
                </a:gridCol>
                <a:gridCol w="3374571">
                  <a:extLst>
                    <a:ext uri="{9D8B030D-6E8A-4147-A177-3AD203B41FA5}">
                      <a16:colId xmlns:a16="http://schemas.microsoft.com/office/drawing/2014/main" val="1928099374"/>
                    </a:ext>
                  </a:extLst>
                </a:gridCol>
              </a:tblGrid>
              <a:tr h="370840">
                <a:tc>
                  <a:txBody>
                    <a:bodyPr/>
                    <a:lstStyle/>
                    <a:p>
                      <a:r>
                        <a:rPr lang="en-US" b="0"/>
                        <a:t>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t>Address (&lt; state)</a:t>
                      </a:r>
                    </a:p>
                  </a:txBody>
                  <a:tcPr/>
                </a:tc>
                <a:tc>
                  <a:txBody>
                    <a:bodyPr/>
                    <a:lstStyle/>
                    <a:p>
                      <a:r>
                        <a:rPr lang="en-US" b="0"/>
                        <a:t>Dates (birth, service, etc.) &lt; year*</a:t>
                      </a:r>
                    </a:p>
                  </a:txBody>
                  <a:tcPr/>
                </a:tc>
                <a:extLst>
                  <a:ext uri="{0D108BD9-81ED-4DB2-BD59-A6C34878D82A}">
                    <a16:rowId xmlns:a16="http://schemas.microsoft.com/office/drawing/2014/main" val="127609812"/>
                  </a:ext>
                </a:extLst>
              </a:tr>
              <a:tr h="370840">
                <a:tc>
                  <a:txBody>
                    <a:bodyPr/>
                    <a:lstStyle/>
                    <a:p>
                      <a:r>
                        <a:rPr lang="en-US"/>
                        <a:t>Telephone numbers</a:t>
                      </a:r>
                    </a:p>
                  </a:txBody>
                  <a:tcPr/>
                </a:tc>
                <a:tc>
                  <a:txBody>
                    <a:bodyPr/>
                    <a:lstStyle/>
                    <a:p>
                      <a:r>
                        <a:rPr lang="en-US"/>
                        <a:t>Fax numbers</a:t>
                      </a:r>
                    </a:p>
                  </a:txBody>
                  <a:tcPr/>
                </a:tc>
                <a:tc>
                  <a:txBody>
                    <a:bodyPr/>
                    <a:lstStyle/>
                    <a:p>
                      <a:r>
                        <a:rPr lang="en-US"/>
                        <a:t>Email addresses</a:t>
                      </a:r>
                    </a:p>
                  </a:txBody>
                  <a:tcPr/>
                </a:tc>
                <a:extLst>
                  <a:ext uri="{0D108BD9-81ED-4DB2-BD59-A6C34878D82A}">
                    <a16:rowId xmlns:a16="http://schemas.microsoft.com/office/drawing/2014/main" val="1036869063"/>
                  </a:ext>
                </a:extLst>
              </a:tr>
              <a:tr h="370840">
                <a:tc>
                  <a:txBody>
                    <a:bodyPr/>
                    <a:lstStyle/>
                    <a:p>
                      <a:r>
                        <a:rPr lang="en-US"/>
                        <a:t>Soc sec number</a:t>
                      </a:r>
                    </a:p>
                  </a:txBody>
                  <a:tcPr/>
                </a:tc>
                <a:tc>
                  <a:txBody>
                    <a:bodyPr/>
                    <a:lstStyle/>
                    <a:p>
                      <a:r>
                        <a:rPr lang="en-US"/>
                        <a:t>MRN</a:t>
                      </a:r>
                    </a:p>
                  </a:txBody>
                  <a:tcPr/>
                </a:tc>
                <a:tc>
                  <a:txBody>
                    <a:bodyPr/>
                    <a:lstStyle/>
                    <a:p>
                      <a:r>
                        <a:rPr lang="en-US"/>
                        <a:t>Health plan number</a:t>
                      </a:r>
                    </a:p>
                  </a:txBody>
                  <a:tcPr/>
                </a:tc>
                <a:extLst>
                  <a:ext uri="{0D108BD9-81ED-4DB2-BD59-A6C34878D82A}">
                    <a16:rowId xmlns:a16="http://schemas.microsoft.com/office/drawing/2014/main" val="2483526316"/>
                  </a:ext>
                </a:extLst>
              </a:tr>
              <a:tr h="370840">
                <a:tc>
                  <a:txBody>
                    <a:bodyPr/>
                    <a:lstStyle/>
                    <a:p>
                      <a:r>
                        <a:rPr lang="en-US"/>
                        <a:t>Account numbers</a:t>
                      </a:r>
                    </a:p>
                  </a:txBody>
                  <a:tcPr/>
                </a:tc>
                <a:tc>
                  <a:txBody>
                    <a:bodyPr/>
                    <a:lstStyle/>
                    <a:p>
                      <a:r>
                        <a:rPr lang="en-US"/>
                        <a:t>License or cert. number</a:t>
                      </a:r>
                    </a:p>
                  </a:txBody>
                  <a:tcPr/>
                </a:tc>
                <a:tc>
                  <a:txBody>
                    <a:bodyPr/>
                    <a:lstStyle/>
                    <a:p>
                      <a:r>
                        <a:rPr lang="en-US" dirty="0"/>
                        <a:t>Vehicle identifiers</a:t>
                      </a:r>
                    </a:p>
                  </a:txBody>
                  <a:tcPr/>
                </a:tc>
                <a:extLst>
                  <a:ext uri="{0D108BD9-81ED-4DB2-BD59-A6C34878D82A}">
                    <a16:rowId xmlns:a16="http://schemas.microsoft.com/office/drawing/2014/main" val="798161832"/>
                  </a:ext>
                </a:extLst>
              </a:tr>
              <a:tr h="370840">
                <a:tc>
                  <a:txBody>
                    <a:bodyPr/>
                    <a:lstStyle/>
                    <a:p>
                      <a:r>
                        <a:rPr lang="en-US"/>
                        <a:t>Device identifiers</a:t>
                      </a:r>
                    </a:p>
                  </a:txBody>
                  <a:tcPr/>
                </a:tc>
                <a:tc>
                  <a:txBody>
                    <a:bodyPr/>
                    <a:lstStyle/>
                    <a:p>
                      <a:r>
                        <a:rPr lang="en-US"/>
                        <a:t>Web URLs</a:t>
                      </a:r>
                    </a:p>
                  </a:txBody>
                  <a:tcPr/>
                </a:tc>
                <a:tc>
                  <a:txBody>
                    <a:bodyPr/>
                    <a:lstStyle/>
                    <a:p>
                      <a:r>
                        <a:rPr lang="en-US"/>
                        <a:t>IP addresses</a:t>
                      </a:r>
                    </a:p>
                  </a:txBody>
                  <a:tcPr/>
                </a:tc>
                <a:extLst>
                  <a:ext uri="{0D108BD9-81ED-4DB2-BD59-A6C34878D82A}">
                    <a16:rowId xmlns:a16="http://schemas.microsoft.com/office/drawing/2014/main" val="349779759"/>
                  </a:ext>
                </a:extLst>
              </a:tr>
              <a:tr h="370840">
                <a:tc>
                  <a:txBody>
                    <a:bodyPr/>
                    <a:lstStyle/>
                    <a:p>
                      <a:r>
                        <a:rPr lang="en-US"/>
                        <a:t>Finger/voiceprints &amp; recordings</a:t>
                      </a:r>
                    </a:p>
                  </a:txBody>
                  <a:tcPr/>
                </a:tc>
                <a:tc>
                  <a:txBody>
                    <a:bodyPr/>
                    <a:lstStyle/>
                    <a:p>
                      <a:r>
                        <a:rPr lang="en-US"/>
                        <a:t>Photographs</a:t>
                      </a:r>
                    </a:p>
                  </a:txBody>
                  <a:tcPr/>
                </a:tc>
                <a:tc>
                  <a:txBody>
                    <a:bodyPr/>
                    <a:lstStyle/>
                    <a:p>
                      <a:r>
                        <a:rPr lang="en-US" dirty="0"/>
                        <a:t>Any other unique ID</a:t>
                      </a:r>
                    </a:p>
                  </a:txBody>
                  <a:tcPr/>
                </a:tc>
                <a:extLst>
                  <a:ext uri="{0D108BD9-81ED-4DB2-BD59-A6C34878D82A}">
                    <a16:rowId xmlns:a16="http://schemas.microsoft.com/office/drawing/2014/main" val="574950976"/>
                  </a:ext>
                </a:extLst>
              </a:tr>
            </a:tbl>
          </a:graphicData>
        </a:graphic>
      </p:graphicFrame>
      <p:sp>
        <p:nvSpPr>
          <p:cNvPr id="5" name="TextBox 4">
            <a:extLst>
              <a:ext uri="{FF2B5EF4-FFF2-40B4-BE49-F238E27FC236}">
                <a16:creationId xmlns:a16="http://schemas.microsoft.com/office/drawing/2014/main" id="{7E311771-84B4-79EC-69AF-9AD79B03FD12}"/>
              </a:ext>
            </a:extLst>
          </p:cNvPr>
          <p:cNvSpPr txBox="1"/>
          <p:nvPr/>
        </p:nvSpPr>
        <p:spPr>
          <a:xfrm>
            <a:off x="8099085" y="5835323"/>
            <a:ext cx="2460171" cy="338554"/>
          </a:xfrm>
          <a:prstGeom prst="rect">
            <a:avLst/>
          </a:prstGeom>
          <a:noFill/>
        </p:spPr>
        <p:txBody>
          <a:bodyPr wrap="square" rtlCol="0">
            <a:spAutoFit/>
          </a:bodyPr>
          <a:lstStyle/>
          <a:p>
            <a:pPr algn="r"/>
            <a:r>
              <a:rPr lang="en-US" sz="1600" dirty="0"/>
              <a:t>*No age in years if &gt; 89</a:t>
            </a:r>
          </a:p>
        </p:txBody>
      </p:sp>
    </p:spTree>
    <p:extLst>
      <p:ext uri="{BB962C8B-B14F-4D97-AF65-F5344CB8AC3E}">
        <p14:creationId xmlns:p14="http://schemas.microsoft.com/office/powerpoint/2010/main" val="3789064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B401-AD90-CB16-A5B9-F1B77789F643}"/>
              </a:ext>
            </a:extLst>
          </p:cNvPr>
          <p:cNvSpPr>
            <a:spLocks noGrp="1"/>
          </p:cNvSpPr>
          <p:nvPr>
            <p:ph type="title"/>
          </p:nvPr>
        </p:nvSpPr>
        <p:spPr/>
        <p:txBody>
          <a:bodyPr/>
          <a:lstStyle/>
          <a:p>
            <a:r>
              <a:rPr lang="en-US" sz="5400" dirty="0"/>
              <a:t>Only access systems as necessary to do your job</a:t>
            </a:r>
            <a:endParaRPr lang="en-US" dirty="0"/>
          </a:p>
        </p:txBody>
      </p:sp>
      <p:sp>
        <p:nvSpPr>
          <p:cNvPr id="3" name="Content Placeholder 2">
            <a:extLst>
              <a:ext uri="{FF2B5EF4-FFF2-40B4-BE49-F238E27FC236}">
                <a16:creationId xmlns:a16="http://schemas.microsoft.com/office/drawing/2014/main" id="{C83F3259-564C-F12E-740E-EC69196A656A}"/>
              </a:ext>
            </a:extLst>
          </p:cNvPr>
          <p:cNvSpPr>
            <a:spLocks noGrp="1"/>
          </p:cNvSpPr>
          <p:nvPr>
            <p:ph idx="1"/>
          </p:nvPr>
        </p:nvSpPr>
        <p:spPr/>
        <p:txBody>
          <a:bodyPr>
            <a:normAutofit fontScale="77500" lnSpcReduction="20000"/>
          </a:bodyPr>
          <a:lstStyle/>
          <a:p>
            <a:pPr marL="228600" indent="0">
              <a:buNone/>
            </a:pPr>
            <a:r>
              <a:rPr lang="en-US" dirty="0">
                <a:solidFill>
                  <a:srgbClr val="000000"/>
                </a:solidFill>
                <a:effectLst/>
                <a:latin typeface="+mn-lt"/>
              </a:rPr>
              <a:t>PCISA: </a:t>
            </a:r>
            <a:r>
              <a:rPr lang="en-US" i="1" dirty="0">
                <a:solidFill>
                  <a:srgbClr val="000000"/>
                </a:solidFill>
                <a:effectLst/>
                <a:latin typeface="+mn-lt"/>
              </a:rPr>
              <a:t>I will only access UW Medicine clinical systems to perform my authorized job duties and will only use my own usernames and passwords. I am accountable for all accesses made under my login and password.</a:t>
            </a:r>
          </a:p>
          <a:p>
            <a:r>
              <a:rPr lang="en-US" dirty="0">
                <a:solidFill>
                  <a:srgbClr val="000000"/>
                </a:solidFill>
                <a:latin typeface="+mn-lt"/>
              </a:rPr>
              <a:t>Authorization required to access PHI of family members (OK to access own PHI)</a:t>
            </a:r>
          </a:p>
          <a:p>
            <a:r>
              <a:rPr lang="en-US" b="1" dirty="0">
                <a:solidFill>
                  <a:srgbClr val="000000"/>
                </a:solidFill>
                <a:effectLst/>
                <a:latin typeface="+mn-lt"/>
              </a:rPr>
              <a:t>Don</a:t>
            </a:r>
            <a:r>
              <a:rPr lang="en-US" b="1" dirty="0">
                <a:solidFill>
                  <a:srgbClr val="000000"/>
                </a:solidFill>
                <a:latin typeface="+mn-lt"/>
              </a:rPr>
              <a:t>’t forward protected info to unapproved email domains</a:t>
            </a:r>
            <a:r>
              <a:rPr lang="en-US" dirty="0">
                <a:solidFill>
                  <a:srgbClr val="000000"/>
                </a:solidFill>
                <a:latin typeface="+mn-lt"/>
              </a:rPr>
              <a:t>: </a:t>
            </a:r>
            <a:r>
              <a:rPr lang="en-US" dirty="0">
                <a:solidFill>
                  <a:srgbClr val="000000"/>
                </a:solidFill>
                <a:latin typeface="+mn-lt"/>
                <a:hlinkClick r:id="rId2"/>
              </a:rPr>
              <a:t>https://depts.washington.edu/uwmedsec/restricted/guidance/encryption/approved-email-domains/</a:t>
            </a:r>
            <a:endParaRPr lang="en-US" dirty="0">
              <a:solidFill>
                <a:srgbClr val="000000"/>
              </a:solidFill>
              <a:latin typeface="+mn-lt"/>
            </a:endParaRPr>
          </a:p>
          <a:p>
            <a:pPr lvl="1"/>
            <a:r>
              <a:rPr lang="en-US" dirty="0">
                <a:solidFill>
                  <a:srgbClr val="000000"/>
                </a:solidFill>
                <a:effectLst/>
                <a:latin typeface="+mn-lt"/>
              </a:rPr>
              <a:t>Fred Hutch, </a:t>
            </a:r>
            <a:r>
              <a:rPr lang="en-US" dirty="0" err="1">
                <a:solidFill>
                  <a:srgbClr val="000000"/>
                </a:solidFill>
                <a:effectLst/>
                <a:latin typeface="+mn-lt"/>
              </a:rPr>
              <a:t>Bloodworks</a:t>
            </a:r>
            <a:r>
              <a:rPr lang="en-US" dirty="0">
                <a:solidFill>
                  <a:srgbClr val="000000"/>
                </a:solidFill>
                <a:effectLst/>
                <a:latin typeface="+mn-lt"/>
              </a:rPr>
              <a:t> NW, most (but not all</a:t>
            </a:r>
            <a:r>
              <a:rPr lang="en-US" dirty="0">
                <a:solidFill>
                  <a:srgbClr val="000000"/>
                </a:solidFill>
                <a:latin typeface="+mn-lt"/>
              </a:rPr>
              <a:t>) regional reference lab clients/local health systems</a:t>
            </a:r>
          </a:p>
          <a:p>
            <a:pPr lvl="1"/>
            <a:r>
              <a:rPr lang="en-US" dirty="0">
                <a:solidFill>
                  <a:srgbClr val="000000"/>
                </a:solidFill>
                <a:latin typeface="+mn-lt"/>
              </a:rPr>
              <a:t>Secure email portal available when communication with outside entity that includes PHI is required</a:t>
            </a:r>
            <a:endParaRPr lang="en-US" dirty="0">
              <a:solidFill>
                <a:srgbClr val="000000"/>
              </a:solidFill>
              <a:effectLst/>
              <a:latin typeface="+mn-lt"/>
            </a:endParaRPr>
          </a:p>
          <a:p>
            <a:endParaRPr lang="en-US" dirty="0"/>
          </a:p>
        </p:txBody>
      </p:sp>
    </p:spTree>
    <p:extLst>
      <p:ext uri="{BB962C8B-B14F-4D97-AF65-F5344CB8AC3E}">
        <p14:creationId xmlns:p14="http://schemas.microsoft.com/office/powerpoint/2010/main" val="1068459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DE5E5C-246C-3C62-659B-AB80350AC822}"/>
              </a:ext>
            </a:extLst>
          </p:cNvPr>
          <p:cNvSpPr>
            <a:spLocks noGrp="1"/>
          </p:cNvSpPr>
          <p:nvPr>
            <p:ph type="title"/>
          </p:nvPr>
        </p:nvSpPr>
        <p:spPr/>
        <p:txBody>
          <a:bodyPr/>
          <a:lstStyle/>
          <a:p>
            <a:r>
              <a:rPr lang="en-US" dirty="0"/>
              <a:t>What is Data Analytics?</a:t>
            </a:r>
          </a:p>
        </p:txBody>
      </p:sp>
      <p:sp>
        <p:nvSpPr>
          <p:cNvPr id="4" name="Content Placeholder 3">
            <a:extLst>
              <a:ext uri="{FF2B5EF4-FFF2-40B4-BE49-F238E27FC236}">
                <a16:creationId xmlns:a16="http://schemas.microsoft.com/office/drawing/2014/main" id="{5020A088-8879-9A15-240B-9705BFDCF65D}"/>
              </a:ext>
            </a:extLst>
          </p:cNvPr>
          <p:cNvSpPr>
            <a:spLocks noGrp="1"/>
          </p:cNvSpPr>
          <p:nvPr>
            <p:ph idx="1"/>
          </p:nvPr>
        </p:nvSpPr>
        <p:spPr>
          <a:xfrm>
            <a:off x="872663" y="2249424"/>
            <a:ext cx="5787888" cy="4023360"/>
          </a:xfrm>
        </p:spPr>
        <p:txBody>
          <a:bodyPr>
            <a:normAutofit fontScale="92500" lnSpcReduction="20000"/>
          </a:bodyPr>
          <a:lstStyle/>
          <a:p>
            <a:pPr marL="0" indent="0">
              <a:buNone/>
            </a:pPr>
            <a:r>
              <a:rPr lang="en-US" sz="3200" b="0" i="0" dirty="0">
                <a:solidFill>
                  <a:srgbClr val="333A3D"/>
                </a:solidFill>
                <a:effectLst/>
              </a:rPr>
              <a:t>Data analytics includes discovering useful information and conclusions to support decision making from data</a:t>
            </a:r>
          </a:p>
          <a:p>
            <a:pPr marL="457200" indent="-457200" algn="l">
              <a:buFont typeface="+mj-lt"/>
              <a:buAutoNum type="arabicPeriod"/>
            </a:pPr>
            <a:r>
              <a:rPr lang="en-US" sz="3200" b="0" i="0" dirty="0">
                <a:solidFill>
                  <a:srgbClr val="333A3D"/>
                </a:solidFill>
                <a:effectLst/>
              </a:rPr>
              <a:t>Using real-world data</a:t>
            </a:r>
          </a:p>
          <a:p>
            <a:pPr marL="457200" indent="-457200" algn="l">
              <a:buFont typeface="+mj-lt"/>
              <a:buAutoNum type="arabicPeriod"/>
            </a:pPr>
            <a:r>
              <a:rPr lang="en-US" sz="3200" b="0" i="0" dirty="0">
                <a:solidFill>
                  <a:srgbClr val="333A3D"/>
                </a:solidFill>
                <a:effectLst/>
              </a:rPr>
              <a:t>Visualization</a:t>
            </a:r>
          </a:p>
          <a:p>
            <a:pPr marL="457200" indent="-457200" algn="l">
              <a:buFont typeface="+mj-lt"/>
              <a:buAutoNum type="arabicPeriod"/>
            </a:pPr>
            <a:r>
              <a:rPr lang="en-US" sz="3200" b="0" i="0" dirty="0">
                <a:solidFill>
                  <a:srgbClr val="333A3D"/>
                </a:solidFill>
                <a:effectLst/>
              </a:rPr>
              <a:t>Statistical and exploratory analysis</a:t>
            </a:r>
          </a:p>
          <a:p>
            <a:pPr marL="457200" indent="-457200" algn="l">
              <a:buFont typeface="+mj-lt"/>
              <a:buAutoNum type="arabicPeriod"/>
            </a:pPr>
            <a:r>
              <a:rPr lang="en-US" sz="3200" b="0" i="0" dirty="0">
                <a:solidFill>
                  <a:srgbClr val="333A3D"/>
                </a:solidFill>
                <a:effectLst/>
              </a:rPr>
              <a:t>Machine learning</a:t>
            </a:r>
          </a:p>
          <a:p>
            <a:pPr marL="457200" indent="-457200" algn="l">
              <a:buFont typeface="+mj-lt"/>
              <a:buAutoNum type="arabicPeriod"/>
            </a:pPr>
            <a:r>
              <a:rPr lang="en-US" sz="3200" b="0" i="0" dirty="0">
                <a:solidFill>
                  <a:srgbClr val="333A3D"/>
                </a:solidFill>
                <a:effectLst/>
              </a:rPr>
              <a:t>Communicating results</a:t>
            </a:r>
          </a:p>
          <a:p>
            <a:endParaRPr lang="en-US" dirty="0"/>
          </a:p>
        </p:txBody>
      </p:sp>
      <p:pic>
        <p:nvPicPr>
          <p:cNvPr id="6" name="Picture 5" descr="Diagram&#10;&#10;Description automatically generated">
            <a:extLst>
              <a:ext uri="{FF2B5EF4-FFF2-40B4-BE49-F238E27FC236}">
                <a16:creationId xmlns:a16="http://schemas.microsoft.com/office/drawing/2014/main" id="{796E3692-B40C-8DA6-B466-BBABF5E54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5293" y="1145705"/>
            <a:ext cx="5896708" cy="5861327"/>
          </a:xfrm>
          <a:prstGeom prst="rect">
            <a:avLst/>
          </a:prstGeom>
        </p:spPr>
      </p:pic>
    </p:spTree>
    <p:extLst>
      <p:ext uri="{BB962C8B-B14F-4D97-AF65-F5344CB8AC3E}">
        <p14:creationId xmlns:p14="http://schemas.microsoft.com/office/powerpoint/2010/main" val="423000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5359D-38CE-487A-9564-5369B270D9D3}"/>
              </a:ext>
            </a:extLst>
          </p:cNvPr>
          <p:cNvSpPr>
            <a:spLocks noGrp="1"/>
          </p:cNvSpPr>
          <p:nvPr>
            <p:ph type="title"/>
          </p:nvPr>
        </p:nvSpPr>
        <p:spPr/>
        <p:txBody>
          <a:bodyPr/>
          <a:lstStyle/>
          <a:p>
            <a:r>
              <a:rPr lang="en-US" sz="5400" dirty="0"/>
              <a:t>Use the necessary technical tools to protect data</a:t>
            </a:r>
            <a:endParaRPr lang="en-US" dirty="0"/>
          </a:p>
        </p:txBody>
      </p:sp>
      <p:sp>
        <p:nvSpPr>
          <p:cNvPr id="3" name="Content Placeholder 2">
            <a:extLst>
              <a:ext uri="{FF2B5EF4-FFF2-40B4-BE49-F238E27FC236}">
                <a16:creationId xmlns:a16="http://schemas.microsoft.com/office/drawing/2014/main" id="{26D12FDA-DE09-B247-5CFE-BB8713EF32BD}"/>
              </a:ext>
            </a:extLst>
          </p:cNvPr>
          <p:cNvSpPr>
            <a:spLocks noGrp="1"/>
          </p:cNvSpPr>
          <p:nvPr>
            <p:ph idx="1"/>
          </p:nvPr>
        </p:nvSpPr>
        <p:spPr/>
        <p:txBody>
          <a:bodyPr>
            <a:normAutofit fontScale="77500" lnSpcReduction="20000"/>
          </a:bodyPr>
          <a:lstStyle/>
          <a:p>
            <a:pPr marL="228600" indent="0">
              <a:buNone/>
            </a:pPr>
            <a:r>
              <a:rPr lang="en-US" dirty="0">
                <a:latin typeface="+mn-lt"/>
              </a:rPr>
              <a:t>PCISA: </a:t>
            </a:r>
            <a:r>
              <a:rPr lang="en-US" i="1" dirty="0">
                <a:solidFill>
                  <a:srgbClr val="000000"/>
                </a:solidFill>
                <a:effectLst/>
                <a:latin typeface="+mn-lt"/>
              </a:rPr>
              <a:t>I will store all protected information on secured systems, encrypted mobile devices, approved third party applications or other secure media.</a:t>
            </a:r>
          </a:p>
          <a:p>
            <a:pPr marL="228600" indent="0">
              <a:buNone/>
            </a:pPr>
            <a:r>
              <a:rPr lang="en-US" dirty="0">
                <a:solidFill>
                  <a:srgbClr val="000000"/>
                </a:solidFill>
                <a:effectLst/>
                <a:latin typeface="+mn-lt"/>
              </a:rPr>
              <a:t>PCISA: </a:t>
            </a:r>
            <a:r>
              <a:rPr lang="en-US" i="1" dirty="0">
                <a:solidFill>
                  <a:srgbClr val="000000"/>
                </a:solidFill>
                <a:effectLst/>
                <a:latin typeface="+mn-lt"/>
              </a:rPr>
              <a:t>I will ensure that my personally-owned computing devices are secured according to UW Medicine’s information security requirements before using them to perform UW Medicine business operations.</a:t>
            </a:r>
          </a:p>
          <a:p>
            <a:r>
              <a:rPr lang="en-US" dirty="0">
                <a:solidFill>
                  <a:srgbClr val="000000"/>
                </a:solidFill>
                <a:effectLst/>
                <a:latin typeface="+mn-lt"/>
              </a:rPr>
              <a:t>Use DLMP provided workstations, laptops, and computing resources for work activities</a:t>
            </a:r>
          </a:p>
          <a:p>
            <a:r>
              <a:rPr lang="en-US" dirty="0">
                <a:solidFill>
                  <a:srgbClr val="000000"/>
                </a:solidFill>
                <a:latin typeface="+mn-lt"/>
              </a:rPr>
              <a:t>Password protect and encrypt any personal devices that may hold PHI</a:t>
            </a:r>
          </a:p>
          <a:p>
            <a:r>
              <a:rPr lang="en-US" dirty="0">
                <a:solidFill>
                  <a:srgbClr val="000000"/>
                </a:solidFill>
                <a:latin typeface="+mn-lt"/>
              </a:rPr>
              <a:t>Connect to VPN when completing work activities, especially remotely</a:t>
            </a:r>
          </a:p>
          <a:p>
            <a:r>
              <a:rPr lang="en-US" dirty="0">
                <a:solidFill>
                  <a:srgbClr val="000000"/>
                </a:solidFill>
                <a:latin typeface="+mn-lt"/>
                <a:hlinkClick r:id="rId2"/>
              </a:rPr>
              <a:t>labmedhelp@uw.edu</a:t>
            </a:r>
            <a:r>
              <a:rPr lang="en-US" dirty="0">
                <a:solidFill>
                  <a:srgbClr val="000000"/>
                </a:solidFill>
                <a:latin typeface="+mn-lt"/>
              </a:rPr>
              <a:t> for help with encryption of a personal device</a:t>
            </a:r>
            <a:endParaRPr lang="en-US" dirty="0"/>
          </a:p>
        </p:txBody>
      </p:sp>
    </p:spTree>
    <p:extLst>
      <p:ext uri="{BB962C8B-B14F-4D97-AF65-F5344CB8AC3E}">
        <p14:creationId xmlns:p14="http://schemas.microsoft.com/office/powerpoint/2010/main" val="484730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92369-3955-F5AA-56A4-4544CBC66A16}"/>
              </a:ext>
            </a:extLst>
          </p:cNvPr>
          <p:cNvSpPr>
            <a:spLocks noGrp="1"/>
          </p:cNvSpPr>
          <p:nvPr>
            <p:ph type="title"/>
          </p:nvPr>
        </p:nvSpPr>
        <p:spPr/>
        <p:txBody>
          <a:bodyPr/>
          <a:lstStyle/>
          <a:p>
            <a:r>
              <a:rPr lang="en-US" dirty="0"/>
              <a:t>Network Security</a:t>
            </a:r>
          </a:p>
        </p:txBody>
      </p:sp>
      <p:sp>
        <p:nvSpPr>
          <p:cNvPr id="3" name="Content Placeholder 2">
            <a:extLst>
              <a:ext uri="{FF2B5EF4-FFF2-40B4-BE49-F238E27FC236}">
                <a16:creationId xmlns:a16="http://schemas.microsoft.com/office/drawing/2014/main" id="{60CB3201-79D8-4909-4A8D-ACF2DCEA1BBC}"/>
              </a:ext>
            </a:extLst>
          </p:cNvPr>
          <p:cNvSpPr>
            <a:spLocks noGrp="1"/>
          </p:cNvSpPr>
          <p:nvPr>
            <p:ph idx="1"/>
          </p:nvPr>
        </p:nvSpPr>
        <p:spPr>
          <a:xfrm>
            <a:off x="567930" y="2286000"/>
            <a:ext cx="5708963" cy="4337222"/>
          </a:xfrm>
        </p:spPr>
        <p:txBody>
          <a:bodyPr>
            <a:normAutofit fontScale="77500" lnSpcReduction="20000"/>
          </a:bodyPr>
          <a:lstStyle/>
          <a:p>
            <a:pPr>
              <a:lnSpc>
                <a:spcPct val="120000"/>
              </a:lnSpc>
            </a:pPr>
            <a:r>
              <a:rPr lang="en-US" dirty="0"/>
              <a:t>Firewalls and routers restrict network traffic</a:t>
            </a:r>
          </a:p>
          <a:p>
            <a:pPr lvl="1">
              <a:lnSpc>
                <a:spcPct val="120000"/>
              </a:lnSpc>
            </a:pPr>
            <a:r>
              <a:rPr lang="en-US" sz="2800" dirty="0"/>
              <a:t>Barrier between computer or network and outside</a:t>
            </a:r>
          </a:p>
          <a:p>
            <a:pPr lvl="1">
              <a:lnSpc>
                <a:spcPct val="120000"/>
              </a:lnSpc>
            </a:pPr>
            <a:r>
              <a:rPr lang="en-US" sz="2800" dirty="0"/>
              <a:t>Barriers between network segments (partitions)</a:t>
            </a:r>
          </a:p>
          <a:p>
            <a:pPr>
              <a:lnSpc>
                <a:spcPct val="120000"/>
              </a:lnSpc>
            </a:pPr>
            <a:r>
              <a:rPr lang="en-US" dirty="0"/>
              <a:t>Diverse data travels on network</a:t>
            </a:r>
          </a:p>
          <a:p>
            <a:pPr>
              <a:lnSpc>
                <a:spcPct val="120000"/>
              </a:lnSpc>
            </a:pPr>
            <a:r>
              <a:rPr lang="en-US" dirty="0"/>
              <a:t>Encrypted communications from trusted clients can access network through virtual private network (VPN)</a:t>
            </a:r>
          </a:p>
        </p:txBody>
      </p:sp>
      <p:pic>
        <p:nvPicPr>
          <p:cNvPr id="4" name="Picture 3" descr="A diagram of a computer network&#10;&#10;Description automatically generated">
            <a:extLst>
              <a:ext uri="{FF2B5EF4-FFF2-40B4-BE49-F238E27FC236}">
                <a16:creationId xmlns:a16="http://schemas.microsoft.com/office/drawing/2014/main" id="{DE5B3150-82E7-1C4F-DDE9-5A60F646B552}"/>
              </a:ext>
            </a:extLst>
          </p:cNvPr>
          <p:cNvPicPr>
            <a:picLocks noChangeAspect="1"/>
          </p:cNvPicPr>
          <p:nvPr/>
        </p:nvPicPr>
        <p:blipFill>
          <a:blip r:embed="rId2"/>
          <a:stretch>
            <a:fillRect/>
          </a:stretch>
        </p:blipFill>
        <p:spPr>
          <a:xfrm>
            <a:off x="6276893" y="130629"/>
            <a:ext cx="5708963" cy="6727371"/>
          </a:xfrm>
          <a:prstGeom prst="rect">
            <a:avLst/>
          </a:prstGeom>
        </p:spPr>
      </p:pic>
    </p:spTree>
    <p:extLst>
      <p:ext uri="{BB962C8B-B14F-4D97-AF65-F5344CB8AC3E}">
        <p14:creationId xmlns:p14="http://schemas.microsoft.com/office/powerpoint/2010/main" val="592278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4AF96-F829-8E1F-DEA4-6642B1897D82}"/>
              </a:ext>
            </a:extLst>
          </p:cNvPr>
          <p:cNvSpPr>
            <a:spLocks noGrp="1"/>
          </p:cNvSpPr>
          <p:nvPr>
            <p:ph type="title"/>
          </p:nvPr>
        </p:nvSpPr>
        <p:spPr/>
        <p:txBody>
          <a:bodyPr/>
          <a:lstStyle/>
          <a:p>
            <a:r>
              <a:rPr lang="en-US" dirty="0"/>
              <a:t>Only use approved cloud resources</a:t>
            </a:r>
          </a:p>
        </p:txBody>
      </p:sp>
      <p:sp>
        <p:nvSpPr>
          <p:cNvPr id="3" name="Content Placeholder 2">
            <a:extLst>
              <a:ext uri="{FF2B5EF4-FFF2-40B4-BE49-F238E27FC236}">
                <a16:creationId xmlns:a16="http://schemas.microsoft.com/office/drawing/2014/main" id="{6AC250FE-EC19-349A-1C26-F3157CBF8915}"/>
              </a:ext>
            </a:extLst>
          </p:cNvPr>
          <p:cNvSpPr>
            <a:spLocks noGrp="1"/>
          </p:cNvSpPr>
          <p:nvPr>
            <p:ph idx="1"/>
          </p:nvPr>
        </p:nvSpPr>
        <p:spPr/>
        <p:txBody>
          <a:bodyPr>
            <a:normAutofit fontScale="85000" lnSpcReduction="20000"/>
          </a:bodyPr>
          <a:lstStyle/>
          <a:p>
            <a:r>
              <a:rPr lang="en-US" dirty="0"/>
              <a:t>UW Medicine must have a business associates agreement (BAA) in place with any non health care organization (non covered entity) that is managing/storing PHI</a:t>
            </a:r>
          </a:p>
          <a:p>
            <a:r>
              <a:rPr lang="en-US" dirty="0"/>
              <a:t>BAA is in place with:</a:t>
            </a:r>
          </a:p>
          <a:p>
            <a:pPr lvl="1"/>
            <a:r>
              <a:rPr lang="en-US" dirty="0"/>
              <a:t>Microsoft (Office 365, Teams, Azure)</a:t>
            </a:r>
          </a:p>
          <a:p>
            <a:pPr lvl="1"/>
            <a:r>
              <a:rPr lang="en-US" dirty="0"/>
              <a:t>Amazon (Amazon Web Services)</a:t>
            </a:r>
          </a:p>
          <a:p>
            <a:pPr lvl="1"/>
            <a:r>
              <a:rPr lang="en-US" dirty="0"/>
              <a:t>Coordinate with DLMP informatics for any planned use of cloud infrastructure outside of Office 365 &amp; Teams</a:t>
            </a:r>
          </a:p>
          <a:p>
            <a:r>
              <a:rPr lang="en-US" b="1" dirty="0"/>
              <a:t>No BAA in place with Google </a:t>
            </a:r>
            <a:r>
              <a:rPr lang="en-US" dirty="0"/>
              <a:t>(upper campus phasing out some but not all services)</a:t>
            </a:r>
          </a:p>
          <a:p>
            <a:r>
              <a:rPr lang="en-US" b="1" dirty="0"/>
              <a:t>Be cautious with all external web resources</a:t>
            </a:r>
          </a:p>
        </p:txBody>
      </p:sp>
    </p:spTree>
    <p:extLst>
      <p:ext uri="{BB962C8B-B14F-4D97-AF65-F5344CB8AC3E}">
        <p14:creationId xmlns:p14="http://schemas.microsoft.com/office/powerpoint/2010/main" val="30291075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20A28-0A1F-5C2C-4377-A3538266AEC7}"/>
              </a:ext>
            </a:extLst>
          </p:cNvPr>
          <p:cNvSpPr>
            <a:spLocks noGrp="1"/>
          </p:cNvSpPr>
          <p:nvPr>
            <p:ph type="title"/>
          </p:nvPr>
        </p:nvSpPr>
        <p:spPr/>
        <p:txBody>
          <a:bodyPr/>
          <a:lstStyle/>
          <a:p>
            <a:r>
              <a:rPr lang="en-US" sz="5400" dirty="0"/>
              <a:t>Use the necessary technical tools to protect data</a:t>
            </a:r>
            <a:endParaRPr lang="en-US" dirty="0"/>
          </a:p>
        </p:txBody>
      </p:sp>
      <p:sp>
        <p:nvSpPr>
          <p:cNvPr id="3" name="Content Placeholder 2">
            <a:extLst>
              <a:ext uri="{FF2B5EF4-FFF2-40B4-BE49-F238E27FC236}">
                <a16:creationId xmlns:a16="http://schemas.microsoft.com/office/drawing/2014/main" id="{2FD48E03-6EEF-48D5-AA3B-51F799185039}"/>
              </a:ext>
            </a:extLst>
          </p:cNvPr>
          <p:cNvSpPr>
            <a:spLocks noGrp="1"/>
          </p:cNvSpPr>
          <p:nvPr>
            <p:ph idx="1"/>
          </p:nvPr>
        </p:nvSpPr>
        <p:spPr/>
        <p:txBody>
          <a:bodyPr>
            <a:normAutofit fontScale="85000" lnSpcReduction="10000"/>
          </a:bodyPr>
          <a:lstStyle/>
          <a:p>
            <a:pPr marL="228600" indent="0">
              <a:buNone/>
            </a:pPr>
            <a:r>
              <a:rPr lang="en-US" dirty="0">
                <a:latin typeface="+mn-lt"/>
              </a:rPr>
              <a:t>PCISA: </a:t>
            </a:r>
            <a:r>
              <a:rPr lang="en-US" i="1" dirty="0">
                <a:solidFill>
                  <a:srgbClr val="000000"/>
                </a:solidFill>
                <a:effectLst/>
                <a:latin typeface="+mn-lt"/>
              </a:rPr>
              <a:t>I will not change my computer configuration or perform any action that might circumvent authentication or security on any UW Medicine system without prior approval.</a:t>
            </a:r>
          </a:p>
          <a:p>
            <a:pPr marL="228600" indent="0">
              <a:buNone/>
            </a:pPr>
            <a:r>
              <a:rPr lang="en-US" dirty="0">
                <a:solidFill>
                  <a:srgbClr val="000000"/>
                </a:solidFill>
                <a:latin typeface="+mn-lt"/>
              </a:rPr>
              <a:t>PCISA: </a:t>
            </a:r>
            <a:r>
              <a:rPr lang="en-US" i="1" dirty="0">
                <a:solidFill>
                  <a:srgbClr val="000000"/>
                </a:solidFill>
                <a:effectLst/>
                <a:latin typeface="+mn-lt"/>
              </a:rPr>
              <a:t>I will use only licensed and authorized software; I will not download, install or run unlicensed or unauthorized software.</a:t>
            </a:r>
          </a:p>
          <a:p>
            <a:r>
              <a:rPr lang="en-US" dirty="0">
                <a:solidFill>
                  <a:srgbClr val="000000"/>
                </a:solidFill>
                <a:latin typeface="+mn-lt"/>
              </a:rPr>
              <a:t>Workstations by default do not include administrative privileges</a:t>
            </a:r>
          </a:p>
          <a:p>
            <a:r>
              <a:rPr lang="en-US" dirty="0">
                <a:solidFill>
                  <a:srgbClr val="000000"/>
                </a:solidFill>
                <a:latin typeface="+mn-lt"/>
              </a:rPr>
              <a:t>Send software requests to </a:t>
            </a:r>
            <a:r>
              <a:rPr lang="en-US" dirty="0">
                <a:solidFill>
                  <a:srgbClr val="000000"/>
                </a:solidFill>
                <a:latin typeface="+mn-lt"/>
                <a:hlinkClick r:id="rId2"/>
              </a:rPr>
              <a:t>labmedhelp@uw.edu</a:t>
            </a:r>
            <a:r>
              <a:rPr lang="en-US" dirty="0">
                <a:solidFill>
                  <a:srgbClr val="000000"/>
                </a:solidFill>
                <a:latin typeface="+mn-lt"/>
              </a:rPr>
              <a:t> </a:t>
            </a:r>
            <a:endParaRPr lang="en-US" dirty="0">
              <a:solidFill>
                <a:srgbClr val="000000"/>
              </a:solidFill>
              <a:effectLst/>
              <a:latin typeface="+mn-lt"/>
            </a:endParaRPr>
          </a:p>
          <a:p>
            <a:r>
              <a:rPr lang="en-US" dirty="0">
                <a:solidFill>
                  <a:srgbClr val="000000"/>
                </a:solidFill>
                <a:latin typeface="+mn-lt"/>
              </a:rPr>
              <a:t>DLMP has scientific computing resources for data analysis activities, including RStudio which is accessible via web browser</a:t>
            </a:r>
          </a:p>
        </p:txBody>
      </p:sp>
    </p:spTree>
    <p:extLst>
      <p:ext uri="{BB962C8B-B14F-4D97-AF65-F5344CB8AC3E}">
        <p14:creationId xmlns:p14="http://schemas.microsoft.com/office/powerpoint/2010/main" val="113611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R Course Introduction</a:t>
            </a:r>
          </a:p>
        </p:txBody>
      </p:sp>
    </p:spTree>
    <p:extLst>
      <p:ext uri="{BB962C8B-B14F-4D97-AF65-F5344CB8AC3E}">
        <p14:creationId xmlns:p14="http://schemas.microsoft.com/office/powerpoint/2010/main" val="1196694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434343"/>
                </a:solidFill>
              </a:rPr>
              <a:t>Course Goals and Objectives</a:t>
            </a:r>
          </a:p>
        </p:txBody>
      </p:sp>
      <p:sp>
        <p:nvSpPr>
          <p:cNvPr id="3" name="TextBox 2"/>
          <p:cNvSpPr txBox="1"/>
          <p:nvPr/>
        </p:nvSpPr>
        <p:spPr>
          <a:xfrm>
            <a:off x="1024128" y="2353692"/>
            <a:ext cx="10096500" cy="3970318"/>
          </a:xfrm>
          <a:prstGeom prst="rect">
            <a:avLst/>
          </a:prstGeom>
          <a:noFill/>
        </p:spPr>
        <p:txBody>
          <a:bodyPr wrap="square" rtlCol="0">
            <a:spAutoFit/>
          </a:bodyPr>
          <a:lstStyle/>
          <a:p>
            <a:pPr marL="288925" lvl="1" indent="-288925">
              <a:buFont typeface="Arial" panose="020B0604020202020204" pitchFamily="34" charset="0"/>
              <a:buChar char="•"/>
            </a:pPr>
            <a:r>
              <a:rPr lang="en-US" sz="3600" dirty="0">
                <a:latin typeface="Arial Narrow" panose="020B0606020202030204" pitchFamily="34" charset="0"/>
              </a:rPr>
              <a:t>Establish good practices for working with data safely</a:t>
            </a:r>
          </a:p>
          <a:p>
            <a:pPr marL="288925" lvl="1" indent="-288925">
              <a:buFont typeface="Arial" panose="020B0604020202020204" pitchFamily="34" charset="0"/>
              <a:buChar char="•"/>
            </a:pPr>
            <a:r>
              <a:rPr lang="en-US" sz="3600" dirty="0">
                <a:latin typeface="Arial Narrow" panose="020B0606020202030204" pitchFamily="34" charset="0"/>
              </a:rPr>
              <a:t>Teach features of the R programming language that improve reproducibility in clinical data analysis</a:t>
            </a:r>
          </a:p>
          <a:p>
            <a:pPr marL="288925" lvl="1" indent="-288925">
              <a:buFont typeface="Arial" panose="020B0604020202020204" pitchFamily="34" charset="0"/>
              <a:buChar char="•"/>
            </a:pPr>
            <a:r>
              <a:rPr lang="en-US" sz="3600" dirty="0">
                <a:latin typeface="Arial Narrow" panose="020B0606020202030204" pitchFamily="34" charset="0"/>
              </a:rPr>
              <a:t>Demonstrate how R can be used to perform analyses of laboratory operational data</a:t>
            </a:r>
          </a:p>
          <a:p>
            <a:pPr marL="288925" lvl="1" indent="-288925">
              <a:buFont typeface="Arial" panose="020B0604020202020204" pitchFamily="34" charset="0"/>
              <a:buChar char="•"/>
            </a:pPr>
            <a:r>
              <a:rPr lang="en-US" sz="3600" dirty="0">
                <a:latin typeface="Arial Narrow" panose="020B0606020202030204" pitchFamily="34" charset="0"/>
              </a:rPr>
              <a:t>Establish a basis of understanding in the 'tidy' approach to data analysis</a:t>
            </a:r>
          </a:p>
        </p:txBody>
      </p:sp>
    </p:spTree>
    <p:extLst>
      <p:ext uri="{BB962C8B-B14F-4D97-AF65-F5344CB8AC3E}">
        <p14:creationId xmlns:p14="http://schemas.microsoft.com/office/powerpoint/2010/main" val="34400600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6FBBFDE-C862-619E-BAF5-3E6ECB3BC722}"/>
              </a:ext>
            </a:extLst>
          </p:cNvPr>
          <p:cNvPicPr>
            <a:picLocks noChangeAspect="1"/>
          </p:cNvPicPr>
          <p:nvPr/>
        </p:nvPicPr>
        <p:blipFill>
          <a:blip r:embed="rId3"/>
          <a:stretch>
            <a:fillRect/>
          </a:stretch>
        </p:blipFill>
        <p:spPr>
          <a:xfrm>
            <a:off x="5867049" y="1576522"/>
            <a:ext cx="6284034" cy="4589932"/>
          </a:xfrm>
          <a:prstGeom prst="rect">
            <a:avLst/>
          </a:prstGeom>
        </p:spPr>
      </p:pic>
      <p:pic>
        <p:nvPicPr>
          <p:cNvPr id="4" name="Picture 4" descr="A picture containing graphical user interface&#10;&#10;Description automatically generated">
            <a:extLst>
              <a:ext uri="{FF2B5EF4-FFF2-40B4-BE49-F238E27FC236}">
                <a16:creationId xmlns:a16="http://schemas.microsoft.com/office/drawing/2014/main" id="{B654C386-5351-46A7-B732-E1E6F03FB09A}"/>
              </a:ext>
            </a:extLst>
          </p:cNvPr>
          <p:cNvPicPr>
            <a:picLocks noChangeAspect="1"/>
          </p:cNvPicPr>
          <p:nvPr/>
        </p:nvPicPr>
        <p:blipFill>
          <a:blip r:embed="rId4"/>
          <a:stretch>
            <a:fillRect/>
          </a:stretch>
        </p:blipFill>
        <p:spPr>
          <a:xfrm>
            <a:off x="854817" y="1576522"/>
            <a:ext cx="4118516" cy="2222726"/>
          </a:xfrm>
          <a:prstGeom prst="rect">
            <a:avLst/>
          </a:prstGeom>
          <a:ln w="6350" cap="sq">
            <a:solidFill>
              <a:schemeClr val="tx2"/>
            </a:solidFill>
            <a:miter lim="800000"/>
          </a:ln>
          <a:effectLst>
            <a:outerShdw blurRad="57150" dist="19050" dir="5400000" algn="ctr" rotWithShape="0">
              <a:prstClr val="black">
                <a:alpha val="50000"/>
              </a:prstClr>
            </a:outerShdw>
          </a:effectLst>
        </p:spPr>
      </p:pic>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a:t>Sessions</a:t>
            </a:r>
            <a:endParaRPr/>
          </a:p>
        </p:txBody>
      </p:sp>
      <p:pic>
        <p:nvPicPr>
          <p:cNvPr id="351" name="Google Shape;351;p29"/>
          <p:cNvPicPr preferRelativeResize="0"/>
          <p:nvPr/>
        </p:nvPicPr>
        <p:blipFill>
          <a:blip r:embed="rId5">
            <a:alphaModFix/>
          </a:blip>
          <a:stretch>
            <a:fillRect/>
          </a:stretch>
        </p:blipFill>
        <p:spPr>
          <a:xfrm>
            <a:off x="858935" y="4311317"/>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5040754" y="2199958"/>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4" name="Right Arrow 13"/>
          <p:cNvSpPr/>
          <p:nvPr/>
        </p:nvSpPr>
        <p:spPr>
          <a:xfrm rot="5400000">
            <a:off x="2545638" y="3880752"/>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Freeform 15"/>
          <p:cNvSpPr/>
          <p:nvPr/>
        </p:nvSpPr>
        <p:spPr>
          <a:xfrm rot="5400000">
            <a:off x="5040754" y="4098376"/>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Tree>
    <p:extLst>
      <p:ext uri="{BB962C8B-B14F-4D97-AF65-F5344CB8AC3E}">
        <p14:creationId xmlns:p14="http://schemas.microsoft.com/office/powerpoint/2010/main" val="29638001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816546"/>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Tips for learning</a:t>
            </a:r>
            <a:endParaRPr dirty="0"/>
          </a:p>
          <a:p>
            <a:endParaRPr dirty="0"/>
          </a:p>
        </p:txBody>
      </p:sp>
      <p:sp>
        <p:nvSpPr>
          <p:cNvPr id="375" name="Google Shape;375;p33"/>
          <p:cNvSpPr txBox="1">
            <a:spLocks noGrp="1"/>
          </p:cNvSpPr>
          <p:nvPr>
            <p:ph type="body" idx="1"/>
          </p:nvPr>
        </p:nvSpPr>
        <p:spPr>
          <a:xfrm>
            <a:off x="415600" y="2025450"/>
            <a:ext cx="11360800" cy="4039749"/>
          </a:xfrm>
          <a:prstGeom prst="rect">
            <a:avLst/>
          </a:prstGeom>
        </p:spPr>
        <p:txBody>
          <a:bodyPr spcFirstLastPara="1" vert="horz" wrap="square" lIns="121900" tIns="121900" rIns="121900" bIns="121900" rtlCol="0" anchor="t" anchorCtr="0">
            <a:noAutofit/>
          </a:bodyPr>
          <a:lstStyle/>
          <a:p>
            <a:pPr marL="673098" indent="-571500">
              <a:buClr>
                <a:srgbClr val="333333"/>
              </a:buClr>
              <a:buSzPct val="100000"/>
              <a:buFont typeface="Arial" panose="020B0604020202020204" pitchFamily="34" charset="0"/>
              <a:buChar char="•"/>
            </a:pPr>
            <a:r>
              <a:rPr lang="en" sz="3600" dirty="0" err="1">
                <a:solidFill>
                  <a:srgbClr val="333333"/>
                </a:solidFill>
                <a:latin typeface="Arial" panose="020B0604020202020204" pitchFamily="34" charset="0"/>
                <a:cs typeface="Arial" panose="020B0604020202020204" pitchFamily="34" charset="0"/>
              </a:rPr>
              <a:t>Cheatsheets</a:t>
            </a:r>
            <a:r>
              <a:rPr lang="en" sz="3600" dirty="0">
                <a:solidFill>
                  <a:srgbClr val="333333"/>
                </a:solidFill>
                <a:latin typeface="Arial" panose="020B0604020202020204" pitchFamily="34" charset="0"/>
                <a:cs typeface="Arial" panose="020B0604020202020204" pitchFamily="34" charset="0"/>
              </a:rPr>
              <a:t> show how to do common things – orient yourself with them early</a:t>
            </a:r>
          </a:p>
          <a:p>
            <a:pPr marL="673098" indent="-571500">
              <a:buClr>
                <a:srgbClr val="333333"/>
              </a:buClr>
              <a:buSzPct val="100000"/>
              <a:buFont typeface="Arial" panose="020B0604020202020204" pitchFamily="34" charset="0"/>
              <a:buChar char="•"/>
            </a:pP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The best way to learn to code is by doing</a:t>
            </a:r>
          </a:p>
          <a:p>
            <a:pPr marL="673098" indent="-571500">
              <a:buClr>
                <a:srgbClr val="333333"/>
              </a:buClr>
              <a:buSzPct val="100000"/>
              <a:buFont typeface="Arial" panose="020B0604020202020204" pitchFamily="34" charset="0"/>
              <a:buChar char="•"/>
            </a:pPr>
            <a:endParaRPr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Practice is key! </a:t>
            </a:r>
          </a:p>
          <a:p>
            <a:pPr marL="673098" indent="-571500">
              <a:buClr>
                <a:srgbClr val="333333"/>
              </a:buClr>
              <a:buSzPct val="100000"/>
              <a:buFont typeface="Arial" panose="020B0604020202020204" pitchFamily="34" charset="0"/>
              <a:buChar char="•"/>
            </a:pP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Programming is hard, even for those with a lot of experience. Find resources and ask for help!</a:t>
            </a:r>
            <a:endParaRPr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26103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A7F4E-DD3B-FC12-E8AB-343F46344CAC}"/>
              </a:ext>
            </a:extLst>
          </p:cNvPr>
          <p:cNvSpPr>
            <a:spLocks noGrp="1"/>
          </p:cNvSpPr>
          <p:nvPr>
            <p:ph type="title"/>
          </p:nvPr>
        </p:nvSpPr>
        <p:spPr/>
        <p:txBody>
          <a:bodyPr/>
          <a:lstStyle/>
          <a:p>
            <a:r>
              <a:rPr lang="en-US" dirty="0"/>
              <a:t>Onward!</a:t>
            </a:r>
          </a:p>
        </p:txBody>
      </p:sp>
      <p:sp>
        <p:nvSpPr>
          <p:cNvPr id="3" name="Content Placeholder 2">
            <a:extLst>
              <a:ext uri="{FF2B5EF4-FFF2-40B4-BE49-F238E27FC236}">
                <a16:creationId xmlns:a16="http://schemas.microsoft.com/office/drawing/2014/main" id="{BADCACAC-F8C0-EC7D-FB97-F722DF87C9E6}"/>
              </a:ext>
            </a:extLst>
          </p:cNvPr>
          <p:cNvSpPr>
            <a:spLocks noGrp="1"/>
          </p:cNvSpPr>
          <p:nvPr>
            <p:ph idx="1"/>
          </p:nvPr>
        </p:nvSpPr>
        <p:spPr>
          <a:xfrm>
            <a:off x="702366" y="2524539"/>
            <a:ext cx="8958469" cy="4023360"/>
          </a:xfrm>
        </p:spPr>
        <p:txBody>
          <a:bodyPr>
            <a:normAutofit fontScale="92500" lnSpcReduction="10000"/>
          </a:bodyPr>
          <a:lstStyle/>
          <a:p>
            <a:r>
              <a:rPr lang="en-US" dirty="0"/>
              <a:t> We will sign onto our DLMP server to use </a:t>
            </a:r>
            <a:r>
              <a:rPr lang="en-US" dirty="0" err="1"/>
              <a:t>Rstudio</a:t>
            </a:r>
            <a:r>
              <a:rPr lang="en-US" dirty="0"/>
              <a:t> for these lessons: </a:t>
            </a:r>
            <a:r>
              <a:rPr lang="en-US" dirty="0">
                <a:hlinkClick r:id="rId2"/>
              </a:rPr>
              <a:t>https://rstudio.dlmp.uw.edu/</a:t>
            </a:r>
            <a:endParaRPr lang="en-US" dirty="0"/>
          </a:p>
          <a:p>
            <a:pPr lvl="1"/>
            <a:r>
              <a:rPr lang="en-US" dirty="0"/>
              <a:t> This resource will be available for you while you are at UW</a:t>
            </a:r>
          </a:p>
          <a:p>
            <a:pPr lvl="1"/>
            <a:r>
              <a:rPr lang="en-US" dirty="0"/>
              <a:t> It is secure for protected health information (but be careful about where you transfer PHI to get it to the RStudio server)</a:t>
            </a:r>
          </a:p>
          <a:p>
            <a:r>
              <a:rPr lang="en-US" dirty="0"/>
              <a:t> Course material available at: </a:t>
            </a:r>
            <a:r>
              <a:rPr lang="en-US" dirty="0">
                <a:hlinkClick r:id="rId3"/>
              </a:rPr>
              <a:t>https://github.com/pcmathias/dlmp-data-analysis-with-r</a:t>
            </a:r>
            <a:endParaRPr lang="en-US" dirty="0"/>
          </a:p>
          <a:p>
            <a:r>
              <a:rPr lang="en-US" dirty="0"/>
              <a:t> Please fill out pre-course survey: </a:t>
            </a:r>
            <a:r>
              <a:rPr lang="en-US" dirty="0">
                <a:hlinkClick r:id="rId4"/>
              </a:rPr>
              <a:t>https://forms.gle/TEMDjnKQUrxN9Egr8</a:t>
            </a:r>
            <a:endParaRPr lang="en-US" dirty="0"/>
          </a:p>
          <a:p>
            <a:endParaRPr lang="en-US" dirty="0"/>
          </a:p>
        </p:txBody>
      </p:sp>
      <p:pic>
        <p:nvPicPr>
          <p:cNvPr id="7" name="Picture 6" descr="A qr code on a white background&#10;&#10;Description automatically generated">
            <a:extLst>
              <a:ext uri="{FF2B5EF4-FFF2-40B4-BE49-F238E27FC236}">
                <a16:creationId xmlns:a16="http://schemas.microsoft.com/office/drawing/2014/main" id="{EAF35F2C-F861-6D94-27FB-27A272DA1F14}"/>
              </a:ext>
            </a:extLst>
          </p:cNvPr>
          <p:cNvPicPr>
            <a:picLocks noChangeAspect="1"/>
          </p:cNvPicPr>
          <p:nvPr/>
        </p:nvPicPr>
        <p:blipFill>
          <a:blip r:embed="rId5"/>
          <a:stretch>
            <a:fillRect/>
          </a:stretch>
        </p:blipFill>
        <p:spPr>
          <a:xfrm>
            <a:off x="9117497" y="0"/>
            <a:ext cx="2951922" cy="2951922"/>
          </a:xfrm>
          <a:prstGeom prst="rect">
            <a:avLst/>
          </a:prstGeom>
        </p:spPr>
      </p:pic>
    </p:spTree>
    <p:extLst>
      <p:ext uri="{BB962C8B-B14F-4D97-AF65-F5344CB8AC3E}">
        <p14:creationId xmlns:p14="http://schemas.microsoft.com/office/powerpoint/2010/main" val="2875631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201578"/>
            <a:ext cx="10939550" cy="6454844"/>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3200" kern="100" dirty="0">
                <a:effectLst/>
                <a:ea typeface="Calibri" panose="020F0502020204030204" pitchFamily="34" charset="0"/>
                <a:cs typeface="Arial" panose="020B0604020202020204" pitchFamily="34" charset="0"/>
              </a:rPr>
              <a:t>Construct a data request in a format that can be easily interpreted by a data analyst, by including the required data elements/fields and inclusion/exclusion criteria</a:t>
            </a:r>
          </a:p>
          <a:p>
            <a:pPr marL="342900" indent="-342900">
              <a:lnSpc>
                <a:spcPct val="107000"/>
              </a:lnSpc>
              <a:buFont typeface="+mj-lt"/>
              <a:buAutoNum type="arabicPeriod"/>
            </a:pPr>
            <a:r>
              <a:rPr lang="en-US" sz="3200" kern="100" dirty="0">
                <a:effectLst/>
                <a:ea typeface="Calibri" panose="020F0502020204030204" pitchFamily="34" charset="0"/>
                <a:cs typeface="Arial" panose="020B0604020202020204" pitchFamily="34" charset="0"/>
              </a:rPr>
              <a:t>Identify common problems associated with real world laboratory data (e.g., censoring, keystroke errors, missing values, varied formats) and methods to mitigate them</a:t>
            </a:r>
            <a:endParaRPr lang="en-US" sz="3200" dirty="0"/>
          </a:p>
          <a:p>
            <a:r>
              <a:rPr lang="en-US" sz="4000" dirty="0"/>
              <a:t>Lesson Objectives</a:t>
            </a:r>
          </a:p>
          <a:p>
            <a:pPr marL="514350" indent="-514350">
              <a:buFontTx/>
              <a:buAutoNum type="arabicPeriod"/>
            </a:pPr>
            <a:r>
              <a:rPr lang="en-US" sz="3200" dirty="0"/>
              <a:t>Describe the 3 principles of tidy data</a:t>
            </a:r>
          </a:p>
          <a:p>
            <a:pPr marL="514350" indent="-514350">
              <a:buAutoNum type="arabicPeriod"/>
            </a:pPr>
            <a:r>
              <a:rPr lang="en-US" sz="3200" dirty="0"/>
              <a:t>List at least 2 best practices to adhere to when generating your own data</a:t>
            </a:r>
          </a:p>
          <a:p>
            <a:pPr marL="514350" indent="-514350">
              <a:buAutoNum type="arabicPeriod"/>
            </a:pPr>
            <a:endParaRPr lang="en-US" sz="3200" dirty="0"/>
          </a:p>
        </p:txBody>
      </p:sp>
    </p:spTree>
    <p:extLst>
      <p:ext uri="{BB962C8B-B14F-4D97-AF65-F5344CB8AC3E}">
        <p14:creationId xmlns:p14="http://schemas.microsoft.com/office/powerpoint/2010/main" val="1534484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CD598-654F-02CA-A34E-CC7988BB246A}"/>
              </a:ext>
            </a:extLst>
          </p:cNvPr>
          <p:cNvSpPr>
            <a:spLocks noGrp="1"/>
          </p:cNvSpPr>
          <p:nvPr>
            <p:ph type="title"/>
          </p:nvPr>
        </p:nvSpPr>
        <p:spPr/>
        <p:txBody>
          <a:bodyPr/>
          <a:lstStyle/>
          <a:p>
            <a:r>
              <a:rPr lang="en-US" dirty="0"/>
              <a:t>Data Analytics Can be Categorized By How the Data is Applied</a:t>
            </a:r>
          </a:p>
        </p:txBody>
      </p:sp>
      <p:pic>
        <p:nvPicPr>
          <p:cNvPr id="3" name="Graphic 2" descr="Presentation with bar chart with solid fill">
            <a:extLst>
              <a:ext uri="{FF2B5EF4-FFF2-40B4-BE49-F238E27FC236}">
                <a16:creationId xmlns:a16="http://schemas.microsoft.com/office/drawing/2014/main" id="{C31DCB0C-AF12-58FD-9E47-A9A02EBF21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677" y="2328616"/>
            <a:ext cx="1266092" cy="1266092"/>
          </a:xfrm>
          <a:prstGeom prst="rect">
            <a:avLst/>
          </a:prstGeom>
        </p:spPr>
      </p:pic>
      <p:sp>
        <p:nvSpPr>
          <p:cNvPr id="4" name="TextBox 3">
            <a:extLst>
              <a:ext uri="{FF2B5EF4-FFF2-40B4-BE49-F238E27FC236}">
                <a16:creationId xmlns:a16="http://schemas.microsoft.com/office/drawing/2014/main" id="{6256A59A-A100-9575-9D0F-0688ABC1CBCA}"/>
              </a:ext>
            </a:extLst>
          </p:cNvPr>
          <p:cNvSpPr txBox="1"/>
          <p:nvPr/>
        </p:nvSpPr>
        <p:spPr>
          <a:xfrm>
            <a:off x="0" y="3652178"/>
            <a:ext cx="3071446" cy="584775"/>
          </a:xfrm>
          <a:prstGeom prst="rect">
            <a:avLst/>
          </a:prstGeom>
          <a:noFill/>
        </p:spPr>
        <p:txBody>
          <a:bodyPr wrap="square" rtlCol="0">
            <a:spAutoFit/>
          </a:bodyPr>
          <a:lstStyle/>
          <a:p>
            <a:pPr algn="ctr"/>
            <a:r>
              <a:rPr lang="en-US" sz="3200" dirty="0"/>
              <a:t>Descriptive</a:t>
            </a:r>
          </a:p>
        </p:txBody>
      </p:sp>
      <p:sp>
        <p:nvSpPr>
          <p:cNvPr id="5" name="TextBox 4">
            <a:extLst>
              <a:ext uri="{FF2B5EF4-FFF2-40B4-BE49-F238E27FC236}">
                <a16:creationId xmlns:a16="http://schemas.microsoft.com/office/drawing/2014/main" id="{E2BE0231-B174-0338-C013-55B4C1F33D84}"/>
              </a:ext>
            </a:extLst>
          </p:cNvPr>
          <p:cNvSpPr txBox="1"/>
          <p:nvPr/>
        </p:nvSpPr>
        <p:spPr>
          <a:xfrm>
            <a:off x="2983524" y="3640457"/>
            <a:ext cx="3071446" cy="584775"/>
          </a:xfrm>
          <a:prstGeom prst="rect">
            <a:avLst/>
          </a:prstGeom>
          <a:noFill/>
        </p:spPr>
        <p:txBody>
          <a:bodyPr wrap="square" rtlCol="0">
            <a:spAutoFit/>
          </a:bodyPr>
          <a:lstStyle/>
          <a:p>
            <a:pPr algn="ctr"/>
            <a:r>
              <a:rPr lang="en-US" sz="3200" dirty="0"/>
              <a:t>Diagnostic</a:t>
            </a:r>
          </a:p>
        </p:txBody>
      </p:sp>
      <p:sp>
        <p:nvSpPr>
          <p:cNvPr id="6" name="TextBox 5">
            <a:extLst>
              <a:ext uri="{FF2B5EF4-FFF2-40B4-BE49-F238E27FC236}">
                <a16:creationId xmlns:a16="http://schemas.microsoft.com/office/drawing/2014/main" id="{10C5B507-D284-6D26-FE54-15874BBD681C}"/>
              </a:ext>
            </a:extLst>
          </p:cNvPr>
          <p:cNvSpPr txBox="1"/>
          <p:nvPr/>
        </p:nvSpPr>
        <p:spPr>
          <a:xfrm>
            <a:off x="6137032" y="3640456"/>
            <a:ext cx="3071446" cy="584775"/>
          </a:xfrm>
          <a:prstGeom prst="rect">
            <a:avLst/>
          </a:prstGeom>
          <a:noFill/>
        </p:spPr>
        <p:txBody>
          <a:bodyPr wrap="square" rtlCol="0">
            <a:spAutoFit/>
          </a:bodyPr>
          <a:lstStyle/>
          <a:p>
            <a:pPr algn="ctr"/>
            <a:r>
              <a:rPr lang="en-US" sz="3200" dirty="0"/>
              <a:t>Predictive</a:t>
            </a:r>
          </a:p>
        </p:txBody>
      </p:sp>
      <p:sp>
        <p:nvSpPr>
          <p:cNvPr id="7" name="TextBox 6">
            <a:extLst>
              <a:ext uri="{FF2B5EF4-FFF2-40B4-BE49-F238E27FC236}">
                <a16:creationId xmlns:a16="http://schemas.microsoft.com/office/drawing/2014/main" id="{EC885BFA-84B2-B564-CC8F-0EB0F25F45A9}"/>
              </a:ext>
            </a:extLst>
          </p:cNvPr>
          <p:cNvSpPr txBox="1"/>
          <p:nvPr/>
        </p:nvSpPr>
        <p:spPr>
          <a:xfrm>
            <a:off x="9120554" y="3640451"/>
            <a:ext cx="3071446" cy="584775"/>
          </a:xfrm>
          <a:prstGeom prst="rect">
            <a:avLst/>
          </a:prstGeom>
          <a:noFill/>
        </p:spPr>
        <p:txBody>
          <a:bodyPr wrap="square" rtlCol="0">
            <a:spAutoFit/>
          </a:bodyPr>
          <a:lstStyle/>
          <a:p>
            <a:pPr algn="ctr"/>
            <a:r>
              <a:rPr lang="en-US" sz="3200" dirty="0"/>
              <a:t>Prescriptive</a:t>
            </a:r>
          </a:p>
        </p:txBody>
      </p:sp>
      <p:pic>
        <p:nvPicPr>
          <p:cNvPr id="8" name="Graphic 7" descr="Dead Fish Skeleton with solid fill">
            <a:extLst>
              <a:ext uri="{FF2B5EF4-FFF2-40B4-BE49-F238E27FC236}">
                <a16:creationId xmlns:a16="http://schemas.microsoft.com/office/drawing/2014/main" id="{25566594-D567-FD68-3553-0696F66E03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86199" y="2328616"/>
            <a:ext cx="1266092" cy="1266092"/>
          </a:xfrm>
          <a:prstGeom prst="rect">
            <a:avLst/>
          </a:prstGeom>
        </p:spPr>
      </p:pic>
      <p:pic>
        <p:nvPicPr>
          <p:cNvPr id="9" name="Graphic 8" descr="Artificial Intelligence outline">
            <a:extLst>
              <a:ext uri="{FF2B5EF4-FFF2-40B4-BE49-F238E27FC236}">
                <a16:creationId xmlns:a16="http://schemas.microsoft.com/office/drawing/2014/main" id="{97575A74-F8E8-5D9F-5A00-1240D96255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23231" y="2215649"/>
            <a:ext cx="1266092" cy="1266092"/>
          </a:xfrm>
          <a:prstGeom prst="rect">
            <a:avLst/>
          </a:prstGeom>
        </p:spPr>
      </p:pic>
      <p:pic>
        <p:nvPicPr>
          <p:cNvPr id="10" name="Graphic 9" descr="Logarithmic Graph with solid fill">
            <a:extLst>
              <a:ext uri="{FF2B5EF4-FFF2-40B4-BE49-F238E27FC236}">
                <a16:creationId xmlns:a16="http://schemas.microsoft.com/office/drawing/2014/main" id="{BBBACD0E-CDCD-9062-64F9-307576F1743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39709" y="2294816"/>
            <a:ext cx="1266092" cy="1266092"/>
          </a:xfrm>
          <a:prstGeom prst="rect">
            <a:avLst/>
          </a:prstGeom>
        </p:spPr>
      </p:pic>
      <p:sp>
        <p:nvSpPr>
          <p:cNvPr id="11" name="TextBox 10">
            <a:extLst>
              <a:ext uri="{FF2B5EF4-FFF2-40B4-BE49-F238E27FC236}">
                <a16:creationId xmlns:a16="http://schemas.microsoft.com/office/drawing/2014/main" id="{DDBA0FE5-7970-E2CF-834B-D22C32BA1008}"/>
              </a:ext>
            </a:extLst>
          </p:cNvPr>
          <p:cNvSpPr txBox="1"/>
          <p:nvPr/>
        </p:nvSpPr>
        <p:spPr>
          <a:xfrm>
            <a:off x="128954" y="4333793"/>
            <a:ext cx="2813538" cy="1200329"/>
          </a:xfrm>
          <a:prstGeom prst="rect">
            <a:avLst/>
          </a:prstGeom>
          <a:noFill/>
        </p:spPr>
        <p:txBody>
          <a:bodyPr wrap="square" rtlCol="0">
            <a:spAutoFit/>
          </a:bodyPr>
          <a:lstStyle/>
          <a:p>
            <a:pPr algn="ctr"/>
            <a:r>
              <a:rPr lang="en-US" sz="2400" dirty="0"/>
              <a:t>What is happening?</a:t>
            </a:r>
          </a:p>
          <a:p>
            <a:pPr algn="ctr"/>
            <a:r>
              <a:rPr lang="en-US" sz="2400" dirty="0"/>
              <a:t>Right now</a:t>
            </a:r>
          </a:p>
          <a:p>
            <a:pPr algn="ctr"/>
            <a:r>
              <a:rPr lang="en-US" sz="2400" dirty="0"/>
              <a:t>Recent past</a:t>
            </a:r>
          </a:p>
        </p:txBody>
      </p:sp>
      <p:sp>
        <p:nvSpPr>
          <p:cNvPr id="12" name="TextBox 11">
            <a:extLst>
              <a:ext uri="{FF2B5EF4-FFF2-40B4-BE49-F238E27FC236}">
                <a16:creationId xmlns:a16="http://schemas.microsoft.com/office/drawing/2014/main" id="{CEE5EFF7-1527-B52A-B243-380EDB41F01C}"/>
              </a:ext>
            </a:extLst>
          </p:cNvPr>
          <p:cNvSpPr txBox="1"/>
          <p:nvPr/>
        </p:nvSpPr>
        <p:spPr>
          <a:xfrm>
            <a:off x="3112478" y="4333792"/>
            <a:ext cx="2813538" cy="1200329"/>
          </a:xfrm>
          <a:prstGeom prst="rect">
            <a:avLst/>
          </a:prstGeom>
          <a:noFill/>
        </p:spPr>
        <p:txBody>
          <a:bodyPr wrap="square" rtlCol="0">
            <a:spAutoFit/>
          </a:bodyPr>
          <a:lstStyle/>
          <a:p>
            <a:pPr algn="ctr"/>
            <a:r>
              <a:rPr lang="en-US" sz="2400" dirty="0"/>
              <a:t>Why is it happening?</a:t>
            </a:r>
          </a:p>
          <a:p>
            <a:pPr algn="ctr"/>
            <a:r>
              <a:rPr lang="en-US" sz="2400" dirty="0"/>
              <a:t>What are the root causes?</a:t>
            </a:r>
          </a:p>
        </p:txBody>
      </p:sp>
      <p:sp>
        <p:nvSpPr>
          <p:cNvPr id="13" name="TextBox 12">
            <a:extLst>
              <a:ext uri="{FF2B5EF4-FFF2-40B4-BE49-F238E27FC236}">
                <a16:creationId xmlns:a16="http://schemas.microsoft.com/office/drawing/2014/main" id="{1F1CB03A-4BEB-70E5-E40B-9C32BB6C97F5}"/>
              </a:ext>
            </a:extLst>
          </p:cNvPr>
          <p:cNvSpPr txBox="1"/>
          <p:nvPr/>
        </p:nvSpPr>
        <p:spPr>
          <a:xfrm>
            <a:off x="6265986" y="4333792"/>
            <a:ext cx="2813538" cy="1200329"/>
          </a:xfrm>
          <a:prstGeom prst="rect">
            <a:avLst/>
          </a:prstGeom>
          <a:noFill/>
        </p:spPr>
        <p:txBody>
          <a:bodyPr wrap="square" rtlCol="0">
            <a:spAutoFit/>
          </a:bodyPr>
          <a:lstStyle/>
          <a:p>
            <a:pPr algn="ctr"/>
            <a:r>
              <a:rPr lang="en-US" sz="2400" dirty="0"/>
              <a:t>What will happen?</a:t>
            </a:r>
          </a:p>
          <a:p>
            <a:pPr algn="ctr"/>
            <a:r>
              <a:rPr lang="en-US" sz="2400" dirty="0"/>
              <a:t>When might it happen?</a:t>
            </a:r>
          </a:p>
        </p:txBody>
      </p:sp>
      <p:sp>
        <p:nvSpPr>
          <p:cNvPr id="14" name="TextBox 13">
            <a:extLst>
              <a:ext uri="{FF2B5EF4-FFF2-40B4-BE49-F238E27FC236}">
                <a16:creationId xmlns:a16="http://schemas.microsoft.com/office/drawing/2014/main" id="{8ADFA480-7CA3-7EA8-DB4A-8603505CE6E2}"/>
              </a:ext>
            </a:extLst>
          </p:cNvPr>
          <p:cNvSpPr txBox="1"/>
          <p:nvPr/>
        </p:nvSpPr>
        <p:spPr>
          <a:xfrm>
            <a:off x="9249508" y="4333792"/>
            <a:ext cx="2813538" cy="1938992"/>
          </a:xfrm>
          <a:prstGeom prst="rect">
            <a:avLst/>
          </a:prstGeom>
          <a:noFill/>
        </p:spPr>
        <p:txBody>
          <a:bodyPr wrap="square" rtlCol="0">
            <a:spAutoFit/>
          </a:bodyPr>
          <a:lstStyle/>
          <a:p>
            <a:pPr algn="ctr"/>
            <a:r>
              <a:rPr lang="en-US" sz="2400" dirty="0"/>
              <a:t>What should we do?</a:t>
            </a:r>
          </a:p>
          <a:p>
            <a:pPr algn="ctr"/>
            <a:r>
              <a:rPr lang="en-US" sz="2400" dirty="0"/>
              <a:t>Integrate what we think will happen with what has happened</a:t>
            </a:r>
          </a:p>
        </p:txBody>
      </p:sp>
    </p:spTree>
    <p:extLst>
      <p:ext uri="{BB962C8B-B14F-4D97-AF65-F5344CB8AC3E}">
        <p14:creationId xmlns:p14="http://schemas.microsoft.com/office/powerpoint/2010/main" val="3689834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8AC5-6316-E836-958A-A00F1325C8FA}"/>
              </a:ext>
            </a:extLst>
          </p:cNvPr>
          <p:cNvSpPr>
            <a:spLocks noGrp="1"/>
          </p:cNvSpPr>
          <p:nvPr>
            <p:ph type="title"/>
          </p:nvPr>
        </p:nvSpPr>
        <p:spPr/>
        <p:txBody>
          <a:bodyPr/>
          <a:lstStyle/>
          <a:p>
            <a:r>
              <a:rPr lang="en-US" dirty="0"/>
              <a:t>Descriptive Analytics Are Becoming More Common Across Healthcare Settings</a:t>
            </a:r>
          </a:p>
        </p:txBody>
      </p:sp>
      <p:pic>
        <p:nvPicPr>
          <p:cNvPr id="3" name="Picture 2" descr="A screenshot of a graph&#10;&#10;Description automatically generated">
            <a:extLst>
              <a:ext uri="{FF2B5EF4-FFF2-40B4-BE49-F238E27FC236}">
                <a16:creationId xmlns:a16="http://schemas.microsoft.com/office/drawing/2014/main" id="{282EC059-4C9E-A2CF-A12E-064741B28894}"/>
              </a:ext>
            </a:extLst>
          </p:cNvPr>
          <p:cNvPicPr>
            <a:picLocks noChangeAspect="1"/>
          </p:cNvPicPr>
          <p:nvPr/>
        </p:nvPicPr>
        <p:blipFill>
          <a:blip r:embed="rId2"/>
          <a:stretch>
            <a:fillRect/>
          </a:stretch>
        </p:blipFill>
        <p:spPr>
          <a:xfrm>
            <a:off x="861183" y="1950579"/>
            <a:ext cx="10045962" cy="4907421"/>
          </a:xfrm>
          <a:prstGeom prst="rect">
            <a:avLst/>
          </a:prstGeom>
        </p:spPr>
      </p:pic>
      <p:sp>
        <p:nvSpPr>
          <p:cNvPr id="4" name="TextBox 3">
            <a:extLst>
              <a:ext uri="{FF2B5EF4-FFF2-40B4-BE49-F238E27FC236}">
                <a16:creationId xmlns:a16="http://schemas.microsoft.com/office/drawing/2014/main" id="{67477965-6471-E9B2-068D-82E108FD3310}"/>
              </a:ext>
            </a:extLst>
          </p:cNvPr>
          <p:cNvSpPr txBox="1"/>
          <p:nvPr/>
        </p:nvSpPr>
        <p:spPr>
          <a:xfrm>
            <a:off x="1432962" y="4267534"/>
            <a:ext cx="8574157" cy="523220"/>
          </a:xfrm>
          <a:prstGeom prst="rect">
            <a:avLst/>
          </a:prstGeom>
          <a:noFill/>
        </p:spPr>
        <p:txBody>
          <a:bodyPr wrap="square" rtlCol="0">
            <a:spAutoFit/>
          </a:bodyPr>
          <a:lstStyle/>
          <a:p>
            <a:pPr algn="ctr"/>
            <a:r>
              <a:rPr lang="en-US" sz="2800" dirty="0"/>
              <a:t>DLMP Quality Assurance Dashboard</a:t>
            </a:r>
          </a:p>
        </p:txBody>
      </p:sp>
    </p:spTree>
    <p:extLst>
      <p:ext uri="{BB962C8B-B14F-4D97-AF65-F5344CB8AC3E}">
        <p14:creationId xmlns:p14="http://schemas.microsoft.com/office/powerpoint/2010/main" val="2529806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41006-B6B7-27E1-3E67-FFDFF9D56969}"/>
              </a:ext>
            </a:extLst>
          </p:cNvPr>
          <p:cNvSpPr>
            <a:spLocks noGrp="1"/>
          </p:cNvSpPr>
          <p:nvPr>
            <p:ph type="title"/>
          </p:nvPr>
        </p:nvSpPr>
        <p:spPr/>
        <p:txBody>
          <a:bodyPr/>
          <a:lstStyle/>
          <a:p>
            <a:r>
              <a:rPr lang="en-US" dirty="0"/>
              <a:t>Predictive Analytics Are Emerging In Multiple Domains</a:t>
            </a:r>
          </a:p>
        </p:txBody>
      </p:sp>
      <p:pic>
        <p:nvPicPr>
          <p:cNvPr id="3" name="Picture 6" descr="Chart, bar chart&#10;&#10;Description automatically generated">
            <a:extLst>
              <a:ext uri="{FF2B5EF4-FFF2-40B4-BE49-F238E27FC236}">
                <a16:creationId xmlns:a16="http://schemas.microsoft.com/office/drawing/2014/main" id="{124476C8-CA06-DA19-53DC-6DD498DC7E7B}"/>
              </a:ext>
            </a:extLst>
          </p:cNvPr>
          <p:cNvPicPr>
            <a:picLocks noChangeAspect="1"/>
          </p:cNvPicPr>
          <p:nvPr/>
        </p:nvPicPr>
        <p:blipFill>
          <a:blip r:embed="rId2"/>
          <a:stretch>
            <a:fillRect/>
          </a:stretch>
        </p:blipFill>
        <p:spPr>
          <a:xfrm>
            <a:off x="0" y="2084832"/>
            <a:ext cx="12196310" cy="4400383"/>
          </a:xfrm>
          <a:prstGeom prst="rect">
            <a:avLst/>
          </a:prstGeom>
        </p:spPr>
      </p:pic>
      <p:sp>
        <p:nvSpPr>
          <p:cNvPr id="4" name="TextBox 3">
            <a:extLst>
              <a:ext uri="{FF2B5EF4-FFF2-40B4-BE49-F238E27FC236}">
                <a16:creationId xmlns:a16="http://schemas.microsoft.com/office/drawing/2014/main" id="{5ACC4DD6-245A-78B0-34BA-4AA9FC682C3D}"/>
              </a:ext>
            </a:extLst>
          </p:cNvPr>
          <p:cNvSpPr txBox="1"/>
          <p:nvPr/>
        </p:nvSpPr>
        <p:spPr>
          <a:xfrm>
            <a:off x="2604251" y="6334780"/>
            <a:ext cx="6559826" cy="523220"/>
          </a:xfrm>
          <a:prstGeom prst="rect">
            <a:avLst/>
          </a:prstGeom>
          <a:noFill/>
        </p:spPr>
        <p:txBody>
          <a:bodyPr wrap="square" rtlCol="0">
            <a:spAutoFit/>
          </a:bodyPr>
          <a:lstStyle/>
          <a:p>
            <a:pPr algn="ctr"/>
            <a:r>
              <a:rPr lang="en-US" sz="2800" dirty="0"/>
              <a:t>UWMC Phlebotomy Prediction</a:t>
            </a:r>
          </a:p>
        </p:txBody>
      </p:sp>
    </p:spTree>
    <p:extLst>
      <p:ext uri="{BB962C8B-B14F-4D97-AF65-F5344CB8AC3E}">
        <p14:creationId xmlns:p14="http://schemas.microsoft.com/office/powerpoint/2010/main" val="3534801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4B237-87FC-D5A9-0563-A9D476B77C1D}"/>
              </a:ext>
            </a:extLst>
          </p:cNvPr>
          <p:cNvSpPr>
            <a:spLocks noGrp="1"/>
          </p:cNvSpPr>
          <p:nvPr>
            <p:ph type="title"/>
          </p:nvPr>
        </p:nvSpPr>
        <p:spPr/>
        <p:txBody>
          <a:bodyPr/>
          <a:lstStyle/>
          <a:p>
            <a:r>
              <a:rPr lang="en-US" dirty="0"/>
              <a:t>What is the Role of the Laboratorian in Analytics?</a:t>
            </a:r>
          </a:p>
        </p:txBody>
      </p:sp>
      <p:sp>
        <p:nvSpPr>
          <p:cNvPr id="3" name="Content Placeholder 2">
            <a:extLst>
              <a:ext uri="{FF2B5EF4-FFF2-40B4-BE49-F238E27FC236}">
                <a16:creationId xmlns:a16="http://schemas.microsoft.com/office/drawing/2014/main" id="{14D32622-B9BB-38D9-7DFB-11E7382B2802}"/>
              </a:ext>
            </a:extLst>
          </p:cNvPr>
          <p:cNvSpPr>
            <a:spLocks noGrp="1"/>
          </p:cNvSpPr>
          <p:nvPr>
            <p:ph idx="1"/>
          </p:nvPr>
        </p:nvSpPr>
        <p:spPr>
          <a:xfrm>
            <a:off x="1024128" y="2286000"/>
            <a:ext cx="9720073" cy="4349262"/>
          </a:xfrm>
        </p:spPr>
        <p:txBody>
          <a:bodyPr>
            <a:normAutofit lnSpcReduction="10000"/>
          </a:bodyPr>
          <a:lstStyle/>
          <a:p>
            <a:r>
              <a:rPr lang="en-US" b="1" dirty="0"/>
              <a:t> Define the important problems to solve and/or questions to answer</a:t>
            </a:r>
          </a:p>
          <a:p>
            <a:r>
              <a:rPr lang="en-US" b="1" dirty="0"/>
              <a:t> </a:t>
            </a:r>
            <a:r>
              <a:rPr lang="en-US" dirty="0"/>
              <a:t>Subject matter expert: those generating the data best understand the data</a:t>
            </a:r>
          </a:p>
          <a:p>
            <a:r>
              <a:rPr lang="en-US" dirty="0"/>
              <a:t> Perform and interpret routine analyses (e.g. quality control)</a:t>
            </a:r>
          </a:p>
          <a:p>
            <a:r>
              <a:rPr lang="en-US" dirty="0"/>
              <a:t> Support the validation of analyses done by others</a:t>
            </a:r>
          </a:p>
          <a:p>
            <a:r>
              <a:rPr lang="en-US" dirty="0"/>
              <a:t> Develop and/or perform new analyses for quality improvement</a:t>
            </a:r>
          </a:p>
        </p:txBody>
      </p:sp>
    </p:spTree>
    <p:extLst>
      <p:ext uri="{BB962C8B-B14F-4D97-AF65-F5344CB8AC3E}">
        <p14:creationId xmlns:p14="http://schemas.microsoft.com/office/powerpoint/2010/main" val="1539115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Why should we care about reproducibility?</a:t>
            </a:r>
          </a:p>
        </p:txBody>
      </p:sp>
    </p:spTree>
    <p:extLst>
      <p:ext uri="{BB962C8B-B14F-4D97-AF65-F5344CB8AC3E}">
        <p14:creationId xmlns:p14="http://schemas.microsoft.com/office/powerpoint/2010/main" val="18678291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{476843CF-5C3C-BA40-A99B-7BEDA83590AC}tf10001061</Template>
  <TotalTime>30365</TotalTime>
  <Words>3851</Words>
  <Application>Microsoft Macintosh PowerPoint</Application>
  <PresentationFormat>Widescreen</PresentationFormat>
  <Paragraphs>359</Paragraphs>
  <Slides>49</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49</vt:i4>
      </vt:variant>
    </vt:vector>
  </HeadingPairs>
  <TitlesOfParts>
    <vt:vector size="61" baseType="lpstr">
      <vt:lpstr>Arial,Sans-Serif</vt:lpstr>
      <vt:lpstr>Arial</vt:lpstr>
      <vt:lpstr>Arial Narrow</vt:lpstr>
      <vt:lpstr>Calibri</vt:lpstr>
      <vt:lpstr>Courier</vt:lpstr>
      <vt:lpstr>open sans</vt:lpstr>
      <vt:lpstr>Segoe UI</vt:lpstr>
      <vt:lpstr>Tw Cen MT</vt:lpstr>
      <vt:lpstr>Tw Cen MT Condensed</vt:lpstr>
      <vt:lpstr>Wingdings</vt:lpstr>
      <vt:lpstr>Wingdings 3</vt:lpstr>
      <vt:lpstr>Integral</vt:lpstr>
      <vt:lpstr>Data Analysis Basics</vt:lpstr>
      <vt:lpstr>PowerPoint Presentation</vt:lpstr>
      <vt:lpstr>What is Data Analytics?</vt:lpstr>
      <vt:lpstr>What is Data Analytics?</vt:lpstr>
      <vt:lpstr>Data Analytics Can be Categorized By How the Data is Applied</vt:lpstr>
      <vt:lpstr>Descriptive Analytics Are Becoming More Common Across Healthcare Settings</vt:lpstr>
      <vt:lpstr>Predictive Analytics Are Emerging In Multiple Domains</vt:lpstr>
      <vt:lpstr>What is the Role of the Laboratorian in Analytics?</vt:lpstr>
      <vt:lpstr>Why should we care about reproducibility?</vt:lpstr>
      <vt:lpstr>PowerPoint Presentation</vt:lpstr>
      <vt:lpstr>PowerPoint Presentation</vt:lpstr>
      <vt:lpstr>PowerPoint Presentation</vt:lpstr>
      <vt:lpstr>PowerPoint Presentation</vt:lpstr>
      <vt:lpstr>Reproducibility can be achieved when the following criteria are met</vt:lpstr>
      <vt:lpstr>PowerPoint Presentation</vt:lpstr>
      <vt:lpstr>Principles of TIDY Data</vt:lpstr>
      <vt:lpstr>Tidy Data Summarized</vt:lpstr>
      <vt:lpstr>Consider a single data set with 4 variables</vt:lpstr>
      <vt:lpstr>Representation 1</vt:lpstr>
      <vt:lpstr>Representation 2</vt:lpstr>
      <vt:lpstr>Representation 3 is Tidy</vt:lpstr>
      <vt:lpstr>Why keep things tidy?</vt:lpstr>
      <vt:lpstr>Tidy Data Summarized</vt:lpstr>
      <vt:lpstr>Requesting Data</vt:lpstr>
      <vt:lpstr>Apply the Tidy Data Framework When Requesting Data</vt:lpstr>
      <vt:lpstr>PowerPoint Presentation</vt:lpstr>
      <vt:lpstr>Operational Data Requests</vt:lpstr>
      <vt:lpstr>Research Requests Under Blanket IRB</vt:lpstr>
      <vt:lpstr>Other Research Requests</vt:lpstr>
      <vt:lpstr>Tips for Generating Your Own Data</vt:lpstr>
      <vt:lpstr>Building your own data set</vt:lpstr>
      <vt:lpstr>Naming Variables</vt:lpstr>
      <vt:lpstr>Respect Data Types When Creating Variables</vt:lpstr>
      <vt:lpstr>Consistency is Critical for Analyzing Categorical Variables</vt:lpstr>
      <vt:lpstr>Use Standard Formats for Dates and Times</vt:lpstr>
      <vt:lpstr>Securing Your Data</vt:lpstr>
      <vt:lpstr>UW Medicine Privacy, Confidentiality, and Information Security Agreement</vt:lpstr>
      <vt:lpstr>Keep protected information confidential</vt:lpstr>
      <vt:lpstr>Only access systems as necessary to do your job</vt:lpstr>
      <vt:lpstr>Use the necessary technical tools to protect data</vt:lpstr>
      <vt:lpstr>Network Security</vt:lpstr>
      <vt:lpstr>Only use approved cloud resources</vt:lpstr>
      <vt:lpstr>Use the necessary technical tools to protect data</vt:lpstr>
      <vt:lpstr>R Course Introduction</vt:lpstr>
      <vt:lpstr>Course Goals and Objectives</vt:lpstr>
      <vt:lpstr>Sessions</vt:lpstr>
      <vt:lpstr>Tips for learning </vt:lpstr>
      <vt:lpstr>Onward!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Basics</dc:title>
  <dc:creator>Patrick C Mathias</dc:creator>
  <cp:lastModifiedBy>Patrick C Mathias</cp:lastModifiedBy>
  <cp:revision>17</cp:revision>
  <dcterms:created xsi:type="dcterms:W3CDTF">2022-06-28T07:45:18Z</dcterms:created>
  <dcterms:modified xsi:type="dcterms:W3CDTF">2024-07-01T16:56:02Z</dcterms:modified>
</cp:coreProperties>
</file>